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  <p:sldMasterId id="2147483665" r:id="rId2"/>
  </p:sldMasterIdLst>
  <p:notesMasterIdLst>
    <p:notesMasterId r:id="rId25"/>
  </p:notesMasterIdLst>
  <p:handoutMasterIdLst>
    <p:handoutMasterId r:id="rId26"/>
  </p:handoutMasterIdLst>
  <p:sldIdLst>
    <p:sldId id="257" r:id="rId3"/>
    <p:sldId id="260" r:id="rId4"/>
    <p:sldId id="279" r:id="rId5"/>
    <p:sldId id="288" r:id="rId6"/>
    <p:sldId id="286" r:id="rId7"/>
    <p:sldId id="262" r:id="rId8"/>
    <p:sldId id="277" r:id="rId9"/>
    <p:sldId id="264" r:id="rId10"/>
    <p:sldId id="282" r:id="rId11"/>
    <p:sldId id="293" r:id="rId12"/>
    <p:sldId id="294" r:id="rId13"/>
    <p:sldId id="295" r:id="rId14"/>
    <p:sldId id="268" r:id="rId15"/>
    <p:sldId id="269" r:id="rId16"/>
    <p:sldId id="270" r:id="rId17"/>
    <p:sldId id="275" r:id="rId18"/>
    <p:sldId id="283" r:id="rId19"/>
    <p:sldId id="296" r:id="rId20"/>
    <p:sldId id="284" r:id="rId21"/>
    <p:sldId id="273" r:id="rId22"/>
    <p:sldId id="272" r:id="rId23"/>
    <p:sldId id="285" r:id="rId24"/>
  </p:sldIdLst>
  <p:sldSz cx="9144000" cy="6858000" type="screen4x3"/>
  <p:notesSz cx="9906000" cy="68834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D5CDD"/>
    <a:srgbClr val="002E54"/>
    <a:srgbClr val="7AB2D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9200" autoAdjust="0"/>
    <p:restoredTop sz="94660" autoAdjust="0"/>
  </p:normalViewPr>
  <p:slideViewPr>
    <p:cSldViewPr>
      <p:cViewPr>
        <p:scale>
          <a:sx n="111" d="100"/>
          <a:sy n="111" d="100"/>
        </p:scale>
        <p:origin x="-648" y="6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9" d="100"/>
          <a:sy n="89" d="100"/>
        </p:scale>
        <p:origin x="-1476" y="-108"/>
      </p:cViewPr>
      <p:guideLst>
        <p:guide orient="horz" pos="2168"/>
        <p:guide pos="312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B69C0F4-AC21-48ED-88EF-24E8BD4C3A18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_tradnl"/>
        </a:p>
      </dgm:t>
    </dgm:pt>
    <dgm:pt modelId="{A3C1C305-8B3C-4B37-B0D9-E19B9D6A99A2}">
      <dgm:prSet phldrT="[Texto]" custT="1"/>
      <dgm:spPr/>
      <dgm:t>
        <a:bodyPr/>
        <a:lstStyle/>
        <a:p>
          <a:pPr algn="ctr"/>
          <a:r>
            <a:rPr lang="es-ES" sz="2400" b="1" dirty="0" smtClean="0">
              <a:solidFill>
                <a:srgbClr val="002E54"/>
              </a:solidFill>
            </a:rPr>
            <a:t>Sobre el pago de las prestaciones en ERTE, </a:t>
          </a:r>
          <a:r>
            <a:rPr lang="es-ES" sz="2400" b="1" dirty="0" smtClean="0">
              <a:solidFill>
                <a:srgbClr val="C00000"/>
              </a:solidFill>
            </a:rPr>
            <a:t>es  importante saber que:</a:t>
          </a:r>
          <a:endParaRPr lang="es-ES_tradnl" sz="2400" b="1" dirty="0">
            <a:solidFill>
              <a:srgbClr val="C00000"/>
            </a:solidFill>
          </a:endParaRPr>
        </a:p>
      </dgm:t>
    </dgm:pt>
    <dgm:pt modelId="{369B3D09-697A-41E6-908D-099B0B6D1525}" type="parTrans" cxnId="{865905E2-5402-46A0-B519-553C98592369}">
      <dgm:prSet/>
      <dgm:spPr/>
      <dgm:t>
        <a:bodyPr/>
        <a:lstStyle/>
        <a:p>
          <a:endParaRPr lang="es-ES_tradnl"/>
        </a:p>
      </dgm:t>
    </dgm:pt>
    <dgm:pt modelId="{FEAAEB74-67D7-401F-9414-C9F9335B5CE5}" type="sibTrans" cxnId="{865905E2-5402-46A0-B519-553C98592369}">
      <dgm:prSet/>
      <dgm:spPr/>
      <dgm:t>
        <a:bodyPr/>
        <a:lstStyle/>
        <a:p>
          <a:endParaRPr lang="es-ES_tradnl"/>
        </a:p>
      </dgm:t>
    </dgm:pt>
    <dgm:pt modelId="{F3DD2B8A-DE49-41FB-B7B5-85420CF360DC}">
      <dgm:prSet phldrT="[Texto]"/>
      <dgm:spPr/>
      <dgm:t>
        <a:bodyPr/>
        <a:lstStyle/>
        <a:p>
          <a:r>
            <a:rPr lang="es-ES" dirty="0" smtClean="0">
              <a:solidFill>
                <a:srgbClr val="002E54"/>
              </a:solidFill>
            </a:rPr>
            <a:t>El SEPE abona las prestaciones por desempleo por los </a:t>
          </a:r>
          <a:r>
            <a:rPr lang="es-ES" b="1" dirty="0" smtClean="0">
              <a:solidFill>
                <a:srgbClr val="002E54"/>
              </a:solidFill>
            </a:rPr>
            <a:t>periodos de inactividad </a:t>
          </a:r>
          <a:r>
            <a:rPr lang="es-ES" dirty="0" smtClean="0">
              <a:solidFill>
                <a:srgbClr val="002E54"/>
              </a:solidFill>
            </a:rPr>
            <a:t>de los trabajadores.</a:t>
          </a:r>
          <a:endParaRPr lang="es-ES_tradnl" dirty="0"/>
        </a:p>
      </dgm:t>
    </dgm:pt>
    <dgm:pt modelId="{EC950C06-62B8-49F5-80BC-227315DD7209}" type="parTrans" cxnId="{339B5433-7D03-440B-A33B-07AF8042DB66}">
      <dgm:prSet/>
      <dgm:spPr/>
      <dgm:t>
        <a:bodyPr/>
        <a:lstStyle/>
        <a:p>
          <a:endParaRPr lang="es-ES_tradnl"/>
        </a:p>
      </dgm:t>
    </dgm:pt>
    <dgm:pt modelId="{7250765C-D7EF-498A-92AD-822D9D6DD375}" type="sibTrans" cxnId="{339B5433-7D03-440B-A33B-07AF8042DB66}">
      <dgm:prSet/>
      <dgm:spPr/>
      <dgm:t>
        <a:bodyPr/>
        <a:lstStyle/>
        <a:p>
          <a:endParaRPr lang="es-ES_tradnl"/>
        </a:p>
      </dgm:t>
    </dgm:pt>
    <dgm:pt modelId="{F957590C-52EF-491B-9DD4-6FD19316B55D}">
      <dgm:prSet phldrT="[Texto]"/>
      <dgm:spPr/>
      <dgm:t>
        <a:bodyPr/>
        <a:lstStyle/>
        <a:p>
          <a:r>
            <a:rPr lang="es-ES" dirty="0" smtClean="0">
              <a:solidFill>
                <a:srgbClr val="002E54"/>
              </a:solidFill>
            </a:rPr>
            <a:t>El </a:t>
          </a:r>
          <a:r>
            <a:rPr lang="es-ES" b="1" dirty="0" smtClean="0">
              <a:solidFill>
                <a:srgbClr val="002E54"/>
              </a:solidFill>
            </a:rPr>
            <a:t>cálculo</a:t>
          </a:r>
          <a:r>
            <a:rPr lang="es-ES" dirty="0" smtClean="0">
              <a:solidFill>
                <a:srgbClr val="002E54"/>
              </a:solidFill>
            </a:rPr>
            <a:t> y </a:t>
          </a:r>
          <a:r>
            <a:rPr lang="es-ES" b="1" dirty="0" smtClean="0">
              <a:solidFill>
                <a:srgbClr val="002E54"/>
              </a:solidFill>
            </a:rPr>
            <a:t>pago</a:t>
          </a:r>
          <a:r>
            <a:rPr lang="es-ES" dirty="0" smtClean="0">
              <a:solidFill>
                <a:srgbClr val="002E54"/>
              </a:solidFill>
            </a:rPr>
            <a:t> de las prestaciones por desempleo se determina de forma </a:t>
          </a:r>
          <a:r>
            <a:rPr lang="es-ES" b="1" dirty="0" smtClean="0">
              <a:solidFill>
                <a:srgbClr val="002E54"/>
              </a:solidFill>
            </a:rPr>
            <a:t>mensual</a:t>
          </a:r>
          <a:r>
            <a:rPr lang="es-ES" dirty="0" smtClean="0">
              <a:solidFill>
                <a:srgbClr val="002E54"/>
              </a:solidFill>
            </a:rPr>
            <a:t>.</a:t>
          </a:r>
          <a:endParaRPr lang="es-ES_tradnl" dirty="0"/>
        </a:p>
      </dgm:t>
    </dgm:pt>
    <dgm:pt modelId="{D6B72F69-FCE3-43EF-8E58-4B68ADA0B983}" type="parTrans" cxnId="{0E17BA1B-AABD-4298-BBF8-EE22A7C14E44}">
      <dgm:prSet/>
      <dgm:spPr/>
      <dgm:t>
        <a:bodyPr/>
        <a:lstStyle/>
        <a:p>
          <a:endParaRPr lang="es-ES_tradnl"/>
        </a:p>
      </dgm:t>
    </dgm:pt>
    <dgm:pt modelId="{082E9239-E334-40C7-BF80-46F9560BC71B}" type="sibTrans" cxnId="{0E17BA1B-AABD-4298-BBF8-EE22A7C14E44}">
      <dgm:prSet/>
      <dgm:spPr/>
      <dgm:t>
        <a:bodyPr/>
        <a:lstStyle/>
        <a:p>
          <a:endParaRPr lang="es-ES_tradnl"/>
        </a:p>
      </dgm:t>
    </dgm:pt>
    <dgm:pt modelId="{B852E0FE-44D9-4AFA-AC16-AE065ECA98D6}">
      <dgm:prSet phldrT="[Texto]"/>
      <dgm:spPr/>
      <dgm:t>
        <a:bodyPr/>
        <a:lstStyle/>
        <a:p>
          <a:r>
            <a:rPr lang="es-ES" dirty="0" smtClean="0">
              <a:solidFill>
                <a:srgbClr val="002E54"/>
              </a:solidFill>
            </a:rPr>
            <a:t>Para el pago, la empresa comunica a la entidad gestora, </a:t>
          </a:r>
          <a:r>
            <a:rPr lang="es-ES" b="1" dirty="0" smtClean="0">
              <a:solidFill>
                <a:srgbClr val="002E54"/>
              </a:solidFill>
            </a:rPr>
            <a:t>a mes vencido</a:t>
          </a:r>
          <a:r>
            <a:rPr lang="es-ES" dirty="0" smtClean="0">
              <a:solidFill>
                <a:srgbClr val="002E54"/>
              </a:solidFill>
            </a:rPr>
            <a:t>, los periodos de actividad e inactividad del mes inmediato anterior.</a:t>
          </a:r>
          <a:endParaRPr lang="es-ES_tradnl" dirty="0"/>
        </a:p>
      </dgm:t>
    </dgm:pt>
    <dgm:pt modelId="{D708CDE0-C566-437F-9D38-78959FEB0F5F}" type="parTrans" cxnId="{FB904881-95A0-4377-A67F-724C2F0686AC}">
      <dgm:prSet/>
      <dgm:spPr/>
      <dgm:t>
        <a:bodyPr/>
        <a:lstStyle/>
        <a:p>
          <a:endParaRPr lang="es-ES_tradnl"/>
        </a:p>
      </dgm:t>
    </dgm:pt>
    <dgm:pt modelId="{CC42FAFC-405E-4A2D-AB78-0F8DE18BFB15}" type="sibTrans" cxnId="{FB904881-95A0-4377-A67F-724C2F0686AC}">
      <dgm:prSet/>
      <dgm:spPr/>
      <dgm:t>
        <a:bodyPr/>
        <a:lstStyle/>
        <a:p>
          <a:endParaRPr lang="es-ES_tradnl"/>
        </a:p>
      </dgm:t>
    </dgm:pt>
    <dgm:pt modelId="{0F9275CB-CE00-42ED-93B0-CB1E74540B19}">
      <dgm:prSet phldrT="[Texto]" custT="1"/>
      <dgm:spPr/>
      <dgm:t>
        <a:bodyPr/>
        <a:lstStyle/>
        <a:p>
          <a:endParaRPr lang="es-ES" sz="1800" dirty="0" smtClean="0">
            <a:solidFill>
              <a:srgbClr val="002E54"/>
            </a:solidFill>
          </a:endParaRPr>
        </a:p>
        <a:p>
          <a:r>
            <a:rPr lang="es-ES" sz="1800" dirty="0" smtClean="0">
              <a:solidFill>
                <a:srgbClr val="002E54"/>
              </a:solidFill>
            </a:rPr>
            <a:t>Además, </a:t>
          </a:r>
          <a:r>
            <a:rPr lang="es-ES" sz="1800" b="1" dirty="0" smtClean="0">
              <a:solidFill>
                <a:srgbClr val="002E54"/>
              </a:solidFill>
            </a:rPr>
            <a:t>para la actuación inspectora</a:t>
          </a:r>
          <a:r>
            <a:rPr lang="es-ES" sz="1800" dirty="0" smtClean="0">
              <a:solidFill>
                <a:srgbClr val="002E54"/>
              </a:solidFill>
            </a:rPr>
            <a:t>, la empresa ha de remitir con </a:t>
          </a:r>
          <a:r>
            <a:rPr lang="es-ES" sz="1800" b="1" dirty="0" smtClean="0">
              <a:solidFill>
                <a:srgbClr val="002E54"/>
              </a:solidFill>
            </a:rPr>
            <a:t>carácter previo</a:t>
          </a:r>
          <a:r>
            <a:rPr lang="es-ES" sz="1800" dirty="0" smtClean="0">
              <a:solidFill>
                <a:srgbClr val="002E54"/>
              </a:solidFill>
            </a:rPr>
            <a:t>, las modificaciones en el calendario y horario de trabajo (Artículo 298, TRLGSS y OM ESS 982/2013).</a:t>
          </a:r>
          <a:endParaRPr lang="es-ES_tradnl" sz="1800" dirty="0"/>
        </a:p>
      </dgm:t>
    </dgm:pt>
    <dgm:pt modelId="{2601BC1F-D3C2-479A-845E-439D35DAF713}" type="parTrans" cxnId="{A45FE040-E77E-4099-A194-C29B783123B5}">
      <dgm:prSet/>
      <dgm:spPr/>
      <dgm:t>
        <a:bodyPr/>
        <a:lstStyle/>
        <a:p>
          <a:endParaRPr lang="es-ES_tradnl"/>
        </a:p>
      </dgm:t>
    </dgm:pt>
    <dgm:pt modelId="{EBBD8143-CE4C-4C1A-BC8A-429FB7111610}" type="sibTrans" cxnId="{A45FE040-E77E-4099-A194-C29B783123B5}">
      <dgm:prSet/>
      <dgm:spPr/>
      <dgm:t>
        <a:bodyPr/>
        <a:lstStyle/>
        <a:p>
          <a:endParaRPr lang="es-ES_tradnl"/>
        </a:p>
      </dgm:t>
    </dgm:pt>
    <dgm:pt modelId="{E0C00CC5-2037-4F47-8ED9-6B2E6B8F871F}" type="pres">
      <dgm:prSet presAssocID="{4B69C0F4-AC21-48ED-88EF-24E8BD4C3A18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s-ES_tradnl"/>
        </a:p>
      </dgm:t>
    </dgm:pt>
    <dgm:pt modelId="{50CD815D-BDD4-475F-8272-D8D286B0703D}" type="pres">
      <dgm:prSet presAssocID="{A3C1C305-8B3C-4B37-B0D9-E19B9D6A99A2}" presName="thickLine" presStyleLbl="alignNode1" presStyleIdx="0" presStyleCnt="2"/>
      <dgm:spPr/>
    </dgm:pt>
    <dgm:pt modelId="{50384D2A-A336-4143-ACFC-BC20F400E3C5}" type="pres">
      <dgm:prSet presAssocID="{A3C1C305-8B3C-4B37-B0D9-E19B9D6A99A2}" presName="horz1" presStyleCnt="0"/>
      <dgm:spPr/>
    </dgm:pt>
    <dgm:pt modelId="{762CACDC-74AD-46C8-A2EF-BFF035EFC272}" type="pres">
      <dgm:prSet presAssocID="{A3C1C305-8B3C-4B37-B0D9-E19B9D6A99A2}" presName="tx1" presStyleLbl="revTx" presStyleIdx="0" presStyleCnt="5" custScaleX="144311"/>
      <dgm:spPr/>
      <dgm:t>
        <a:bodyPr/>
        <a:lstStyle/>
        <a:p>
          <a:endParaRPr lang="es-ES_tradnl"/>
        </a:p>
      </dgm:t>
    </dgm:pt>
    <dgm:pt modelId="{99E55386-421A-42EB-979D-F2A46C4E717B}" type="pres">
      <dgm:prSet presAssocID="{A3C1C305-8B3C-4B37-B0D9-E19B9D6A99A2}" presName="vert1" presStyleCnt="0"/>
      <dgm:spPr/>
    </dgm:pt>
    <dgm:pt modelId="{7D2B64DE-4553-4E37-BAB1-81C49D52B4AA}" type="pres">
      <dgm:prSet presAssocID="{F3DD2B8A-DE49-41FB-B7B5-85420CF360DC}" presName="vertSpace2a" presStyleCnt="0"/>
      <dgm:spPr/>
    </dgm:pt>
    <dgm:pt modelId="{CC515268-A00D-40A7-8EB6-5F42ED0CB38F}" type="pres">
      <dgm:prSet presAssocID="{F3DD2B8A-DE49-41FB-B7B5-85420CF360DC}" presName="horz2" presStyleCnt="0"/>
      <dgm:spPr/>
    </dgm:pt>
    <dgm:pt modelId="{B5810774-FD22-432A-BAF5-EEFC76981761}" type="pres">
      <dgm:prSet presAssocID="{F3DD2B8A-DE49-41FB-B7B5-85420CF360DC}" presName="horzSpace2" presStyleCnt="0"/>
      <dgm:spPr/>
    </dgm:pt>
    <dgm:pt modelId="{082BE837-9319-476B-ACF0-E78CF495653B}" type="pres">
      <dgm:prSet presAssocID="{F3DD2B8A-DE49-41FB-B7B5-85420CF360DC}" presName="tx2" presStyleLbl="revTx" presStyleIdx="1" presStyleCnt="5"/>
      <dgm:spPr/>
      <dgm:t>
        <a:bodyPr/>
        <a:lstStyle/>
        <a:p>
          <a:endParaRPr lang="es-ES_tradnl"/>
        </a:p>
      </dgm:t>
    </dgm:pt>
    <dgm:pt modelId="{8CAF65C5-F0CF-4F27-8084-470032C9F14C}" type="pres">
      <dgm:prSet presAssocID="{F3DD2B8A-DE49-41FB-B7B5-85420CF360DC}" presName="vert2" presStyleCnt="0"/>
      <dgm:spPr/>
    </dgm:pt>
    <dgm:pt modelId="{C60578B0-7C10-48DE-B296-E4ABEF081BFA}" type="pres">
      <dgm:prSet presAssocID="{F3DD2B8A-DE49-41FB-B7B5-85420CF360DC}" presName="thinLine2b" presStyleLbl="callout" presStyleIdx="0" presStyleCnt="3"/>
      <dgm:spPr/>
    </dgm:pt>
    <dgm:pt modelId="{FD829EAF-0962-4B33-9CA8-99262CD2CA94}" type="pres">
      <dgm:prSet presAssocID="{F3DD2B8A-DE49-41FB-B7B5-85420CF360DC}" presName="vertSpace2b" presStyleCnt="0"/>
      <dgm:spPr/>
    </dgm:pt>
    <dgm:pt modelId="{A94FB120-C164-4A5A-B9CD-C67FD9C51879}" type="pres">
      <dgm:prSet presAssocID="{F957590C-52EF-491B-9DD4-6FD19316B55D}" presName="horz2" presStyleCnt="0"/>
      <dgm:spPr/>
    </dgm:pt>
    <dgm:pt modelId="{CA2BD87E-E101-43B1-A811-81ED43A283FA}" type="pres">
      <dgm:prSet presAssocID="{F957590C-52EF-491B-9DD4-6FD19316B55D}" presName="horzSpace2" presStyleCnt="0"/>
      <dgm:spPr/>
    </dgm:pt>
    <dgm:pt modelId="{3BAF3DC6-4A91-45A1-8B83-2686A48E959A}" type="pres">
      <dgm:prSet presAssocID="{F957590C-52EF-491B-9DD4-6FD19316B55D}" presName="tx2" presStyleLbl="revTx" presStyleIdx="2" presStyleCnt="5"/>
      <dgm:spPr/>
      <dgm:t>
        <a:bodyPr/>
        <a:lstStyle/>
        <a:p>
          <a:endParaRPr lang="es-ES_tradnl"/>
        </a:p>
      </dgm:t>
    </dgm:pt>
    <dgm:pt modelId="{7EF8F27F-A6E8-485A-ACF4-9BED6692E43F}" type="pres">
      <dgm:prSet presAssocID="{F957590C-52EF-491B-9DD4-6FD19316B55D}" presName="vert2" presStyleCnt="0"/>
      <dgm:spPr/>
    </dgm:pt>
    <dgm:pt modelId="{DDEA952A-357A-4465-8ABD-832ED4B9B230}" type="pres">
      <dgm:prSet presAssocID="{F957590C-52EF-491B-9DD4-6FD19316B55D}" presName="thinLine2b" presStyleLbl="callout" presStyleIdx="1" presStyleCnt="3"/>
      <dgm:spPr/>
    </dgm:pt>
    <dgm:pt modelId="{A9FA38D3-60EE-4357-BDDC-2D4ECD769C70}" type="pres">
      <dgm:prSet presAssocID="{F957590C-52EF-491B-9DD4-6FD19316B55D}" presName="vertSpace2b" presStyleCnt="0"/>
      <dgm:spPr/>
    </dgm:pt>
    <dgm:pt modelId="{73F2B661-D18C-4E9A-BB7A-113D7DED7CD8}" type="pres">
      <dgm:prSet presAssocID="{B852E0FE-44D9-4AFA-AC16-AE065ECA98D6}" presName="horz2" presStyleCnt="0"/>
      <dgm:spPr/>
    </dgm:pt>
    <dgm:pt modelId="{B2C9564E-EF60-4A66-A677-3A1F86C2D916}" type="pres">
      <dgm:prSet presAssocID="{B852E0FE-44D9-4AFA-AC16-AE065ECA98D6}" presName="horzSpace2" presStyleCnt="0"/>
      <dgm:spPr/>
    </dgm:pt>
    <dgm:pt modelId="{60EFD81C-EA62-43D3-8468-AD03C08783EC}" type="pres">
      <dgm:prSet presAssocID="{B852E0FE-44D9-4AFA-AC16-AE065ECA98D6}" presName="tx2" presStyleLbl="revTx" presStyleIdx="3" presStyleCnt="5"/>
      <dgm:spPr/>
      <dgm:t>
        <a:bodyPr/>
        <a:lstStyle/>
        <a:p>
          <a:endParaRPr lang="es-ES_tradnl"/>
        </a:p>
      </dgm:t>
    </dgm:pt>
    <dgm:pt modelId="{10B07150-3C5C-4FEB-87AD-BF1CC173837F}" type="pres">
      <dgm:prSet presAssocID="{B852E0FE-44D9-4AFA-AC16-AE065ECA98D6}" presName="vert2" presStyleCnt="0"/>
      <dgm:spPr/>
    </dgm:pt>
    <dgm:pt modelId="{6F53000C-1E57-4CDB-A1D9-727EB817038A}" type="pres">
      <dgm:prSet presAssocID="{B852E0FE-44D9-4AFA-AC16-AE065ECA98D6}" presName="thinLine2b" presStyleLbl="callout" presStyleIdx="2" presStyleCnt="3"/>
      <dgm:spPr>
        <a:ln>
          <a:solidFill>
            <a:schemeClr val="bg1"/>
          </a:solidFill>
        </a:ln>
      </dgm:spPr>
    </dgm:pt>
    <dgm:pt modelId="{657B27C7-BCF9-4FB6-B449-D4F8FE563D4B}" type="pres">
      <dgm:prSet presAssocID="{B852E0FE-44D9-4AFA-AC16-AE065ECA98D6}" presName="vertSpace2b" presStyleCnt="0"/>
      <dgm:spPr/>
    </dgm:pt>
    <dgm:pt modelId="{CB6616F3-56BA-45DE-A145-3479D56674A0}" type="pres">
      <dgm:prSet presAssocID="{0F9275CB-CE00-42ED-93B0-CB1E74540B19}" presName="thickLine" presStyleLbl="alignNode1" presStyleIdx="1" presStyleCnt="2"/>
      <dgm:spPr/>
    </dgm:pt>
    <dgm:pt modelId="{9FAB0B0F-23D7-4E02-B454-287050D48040}" type="pres">
      <dgm:prSet presAssocID="{0F9275CB-CE00-42ED-93B0-CB1E74540B19}" presName="horz1" presStyleCnt="0"/>
      <dgm:spPr/>
    </dgm:pt>
    <dgm:pt modelId="{8CFF56D0-6E71-4E1B-A0A6-19294873B5C7}" type="pres">
      <dgm:prSet presAssocID="{0F9275CB-CE00-42ED-93B0-CB1E74540B19}" presName="tx1" presStyleLbl="revTx" presStyleIdx="4" presStyleCnt="5" custScaleX="500000" custScaleY="45455" custLinFactNeighborX="-9678" custLinFactNeighborY="30303"/>
      <dgm:spPr/>
      <dgm:t>
        <a:bodyPr/>
        <a:lstStyle/>
        <a:p>
          <a:endParaRPr lang="es-ES_tradnl"/>
        </a:p>
      </dgm:t>
    </dgm:pt>
    <dgm:pt modelId="{139E21BA-D82D-4AA9-93D7-E97873A3B471}" type="pres">
      <dgm:prSet presAssocID="{0F9275CB-CE00-42ED-93B0-CB1E74540B19}" presName="vert1" presStyleCnt="0"/>
      <dgm:spPr/>
    </dgm:pt>
  </dgm:ptLst>
  <dgm:cxnLst>
    <dgm:cxn modelId="{DA155C88-90E6-493F-8472-12E23F350FCC}" type="presOf" srcId="{0F9275CB-CE00-42ED-93B0-CB1E74540B19}" destId="{8CFF56D0-6E71-4E1B-A0A6-19294873B5C7}" srcOrd="0" destOrd="0" presId="urn:microsoft.com/office/officeart/2008/layout/LinedList"/>
    <dgm:cxn modelId="{865905E2-5402-46A0-B519-553C98592369}" srcId="{4B69C0F4-AC21-48ED-88EF-24E8BD4C3A18}" destId="{A3C1C305-8B3C-4B37-B0D9-E19B9D6A99A2}" srcOrd="0" destOrd="0" parTransId="{369B3D09-697A-41E6-908D-099B0B6D1525}" sibTransId="{FEAAEB74-67D7-401F-9414-C9F9335B5CE5}"/>
    <dgm:cxn modelId="{6CC6ADF0-DFD1-41A5-806E-DB3D0C0B6D23}" type="presOf" srcId="{A3C1C305-8B3C-4B37-B0D9-E19B9D6A99A2}" destId="{762CACDC-74AD-46C8-A2EF-BFF035EFC272}" srcOrd="0" destOrd="0" presId="urn:microsoft.com/office/officeart/2008/layout/LinedList"/>
    <dgm:cxn modelId="{C5294B28-63F3-4418-9123-652CD0B14365}" type="presOf" srcId="{F957590C-52EF-491B-9DD4-6FD19316B55D}" destId="{3BAF3DC6-4A91-45A1-8B83-2686A48E959A}" srcOrd="0" destOrd="0" presId="urn:microsoft.com/office/officeart/2008/layout/LinedList"/>
    <dgm:cxn modelId="{67255279-76A0-492D-916B-A1E7F573C3A6}" type="presOf" srcId="{F3DD2B8A-DE49-41FB-B7B5-85420CF360DC}" destId="{082BE837-9319-476B-ACF0-E78CF495653B}" srcOrd="0" destOrd="0" presId="urn:microsoft.com/office/officeart/2008/layout/LinedList"/>
    <dgm:cxn modelId="{0E17BA1B-AABD-4298-BBF8-EE22A7C14E44}" srcId="{A3C1C305-8B3C-4B37-B0D9-E19B9D6A99A2}" destId="{F957590C-52EF-491B-9DD4-6FD19316B55D}" srcOrd="1" destOrd="0" parTransId="{D6B72F69-FCE3-43EF-8E58-4B68ADA0B983}" sibTransId="{082E9239-E334-40C7-BF80-46F9560BC71B}"/>
    <dgm:cxn modelId="{6E79E615-C1A9-4CFA-9444-C3C24047D05F}" type="presOf" srcId="{4B69C0F4-AC21-48ED-88EF-24E8BD4C3A18}" destId="{E0C00CC5-2037-4F47-8ED9-6B2E6B8F871F}" srcOrd="0" destOrd="0" presId="urn:microsoft.com/office/officeart/2008/layout/LinedList"/>
    <dgm:cxn modelId="{37DAB419-A95B-4484-BE23-B8145EFA8C13}" type="presOf" srcId="{B852E0FE-44D9-4AFA-AC16-AE065ECA98D6}" destId="{60EFD81C-EA62-43D3-8468-AD03C08783EC}" srcOrd="0" destOrd="0" presId="urn:microsoft.com/office/officeart/2008/layout/LinedList"/>
    <dgm:cxn modelId="{339B5433-7D03-440B-A33B-07AF8042DB66}" srcId="{A3C1C305-8B3C-4B37-B0D9-E19B9D6A99A2}" destId="{F3DD2B8A-DE49-41FB-B7B5-85420CF360DC}" srcOrd="0" destOrd="0" parTransId="{EC950C06-62B8-49F5-80BC-227315DD7209}" sibTransId="{7250765C-D7EF-498A-92AD-822D9D6DD375}"/>
    <dgm:cxn modelId="{FB904881-95A0-4377-A67F-724C2F0686AC}" srcId="{A3C1C305-8B3C-4B37-B0D9-E19B9D6A99A2}" destId="{B852E0FE-44D9-4AFA-AC16-AE065ECA98D6}" srcOrd="2" destOrd="0" parTransId="{D708CDE0-C566-437F-9D38-78959FEB0F5F}" sibTransId="{CC42FAFC-405E-4A2D-AB78-0F8DE18BFB15}"/>
    <dgm:cxn modelId="{A45FE040-E77E-4099-A194-C29B783123B5}" srcId="{4B69C0F4-AC21-48ED-88EF-24E8BD4C3A18}" destId="{0F9275CB-CE00-42ED-93B0-CB1E74540B19}" srcOrd="1" destOrd="0" parTransId="{2601BC1F-D3C2-479A-845E-439D35DAF713}" sibTransId="{EBBD8143-CE4C-4C1A-BC8A-429FB7111610}"/>
    <dgm:cxn modelId="{8EAEC20E-1576-419F-8C7D-07033B1D03A0}" type="presParOf" srcId="{E0C00CC5-2037-4F47-8ED9-6B2E6B8F871F}" destId="{50CD815D-BDD4-475F-8272-D8D286B0703D}" srcOrd="0" destOrd="0" presId="urn:microsoft.com/office/officeart/2008/layout/LinedList"/>
    <dgm:cxn modelId="{0E0F9BC8-B0D0-4D45-B74A-07B4150C404B}" type="presParOf" srcId="{E0C00CC5-2037-4F47-8ED9-6B2E6B8F871F}" destId="{50384D2A-A336-4143-ACFC-BC20F400E3C5}" srcOrd="1" destOrd="0" presId="urn:microsoft.com/office/officeart/2008/layout/LinedList"/>
    <dgm:cxn modelId="{002873E1-F344-4308-A739-043E567291C5}" type="presParOf" srcId="{50384D2A-A336-4143-ACFC-BC20F400E3C5}" destId="{762CACDC-74AD-46C8-A2EF-BFF035EFC272}" srcOrd="0" destOrd="0" presId="urn:microsoft.com/office/officeart/2008/layout/LinedList"/>
    <dgm:cxn modelId="{4467285D-826D-4C9C-9E35-01B4AA9319FF}" type="presParOf" srcId="{50384D2A-A336-4143-ACFC-BC20F400E3C5}" destId="{99E55386-421A-42EB-979D-F2A46C4E717B}" srcOrd="1" destOrd="0" presId="urn:microsoft.com/office/officeart/2008/layout/LinedList"/>
    <dgm:cxn modelId="{6679FD92-E266-4BC7-B642-FD537E452323}" type="presParOf" srcId="{99E55386-421A-42EB-979D-F2A46C4E717B}" destId="{7D2B64DE-4553-4E37-BAB1-81C49D52B4AA}" srcOrd="0" destOrd="0" presId="urn:microsoft.com/office/officeart/2008/layout/LinedList"/>
    <dgm:cxn modelId="{8BC5AFF6-7224-4674-838F-F4C1C0F99A25}" type="presParOf" srcId="{99E55386-421A-42EB-979D-F2A46C4E717B}" destId="{CC515268-A00D-40A7-8EB6-5F42ED0CB38F}" srcOrd="1" destOrd="0" presId="urn:microsoft.com/office/officeart/2008/layout/LinedList"/>
    <dgm:cxn modelId="{E0D6CA6F-1B46-4BC1-8E09-D6CD0DF96EC2}" type="presParOf" srcId="{CC515268-A00D-40A7-8EB6-5F42ED0CB38F}" destId="{B5810774-FD22-432A-BAF5-EEFC76981761}" srcOrd="0" destOrd="0" presId="urn:microsoft.com/office/officeart/2008/layout/LinedList"/>
    <dgm:cxn modelId="{1AE1D8AC-803B-4A58-9407-909D586CE019}" type="presParOf" srcId="{CC515268-A00D-40A7-8EB6-5F42ED0CB38F}" destId="{082BE837-9319-476B-ACF0-E78CF495653B}" srcOrd="1" destOrd="0" presId="urn:microsoft.com/office/officeart/2008/layout/LinedList"/>
    <dgm:cxn modelId="{671E23E9-BB71-4C16-8B52-FA3A990F06BD}" type="presParOf" srcId="{CC515268-A00D-40A7-8EB6-5F42ED0CB38F}" destId="{8CAF65C5-F0CF-4F27-8084-470032C9F14C}" srcOrd="2" destOrd="0" presId="urn:microsoft.com/office/officeart/2008/layout/LinedList"/>
    <dgm:cxn modelId="{459323A3-19D7-4769-899F-96D22F6C6A15}" type="presParOf" srcId="{99E55386-421A-42EB-979D-F2A46C4E717B}" destId="{C60578B0-7C10-48DE-B296-E4ABEF081BFA}" srcOrd="2" destOrd="0" presId="urn:microsoft.com/office/officeart/2008/layout/LinedList"/>
    <dgm:cxn modelId="{0855254D-43A1-40BD-AFA3-B3F19222A2CC}" type="presParOf" srcId="{99E55386-421A-42EB-979D-F2A46C4E717B}" destId="{FD829EAF-0962-4B33-9CA8-99262CD2CA94}" srcOrd="3" destOrd="0" presId="urn:microsoft.com/office/officeart/2008/layout/LinedList"/>
    <dgm:cxn modelId="{C4000815-94AD-427D-8D5E-E5786BA1C096}" type="presParOf" srcId="{99E55386-421A-42EB-979D-F2A46C4E717B}" destId="{A94FB120-C164-4A5A-B9CD-C67FD9C51879}" srcOrd="4" destOrd="0" presId="urn:microsoft.com/office/officeart/2008/layout/LinedList"/>
    <dgm:cxn modelId="{658BD3DE-315F-44F2-98FC-270789FCAC0B}" type="presParOf" srcId="{A94FB120-C164-4A5A-B9CD-C67FD9C51879}" destId="{CA2BD87E-E101-43B1-A811-81ED43A283FA}" srcOrd="0" destOrd="0" presId="urn:microsoft.com/office/officeart/2008/layout/LinedList"/>
    <dgm:cxn modelId="{3F871493-B4E5-427E-B1E5-FF54F1DE7F86}" type="presParOf" srcId="{A94FB120-C164-4A5A-B9CD-C67FD9C51879}" destId="{3BAF3DC6-4A91-45A1-8B83-2686A48E959A}" srcOrd="1" destOrd="0" presId="urn:microsoft.com/office/officeart/2008/layout/LinedList"/>
    <dgm:cxn modelId="{2E3C2B96-89C5-4EB0-8D21-A258D03A843A}" type="presParOf" srcId="{A94FB120-C164-4A5A-B9CD-C67FD9C51879}" destId="{7EF8F27F-A6E8-485A-ACF4-9BED6692E43F}" srcOrd="2" destOrd="0" presId="urn:microsoft.com/office/officeart/2008/layout/LinedList"/>
    <dgm:cxn modelId="{CC4F0620-EF60-4F61-A0C8-B28CE8D66D61}" type="presParOf" srcId="{99E55386-421A-42EB-979D-F2A46C4E717B}" destId="{DDEA952A-357A-4465-8ABD-832ED4B9B230}" srcOrd="5" destOrd="0" presId="urn:microsoft.com/office/officeart/2008/layout/LinedList"/>
    <dgm:cxn modelId="{715E79F4-2B63-459B-AA38-93CE8B578ED7}" type="presParOf" srcId="{99E55386-421A-42EB-979D-F2A46C4E717B}" destId="{A9FA38D3-60EE-4357-BDDC-2D4ECD769C70}" srcOrd="6" destOrd="0" presId="urn:microsoft.com/office/officeart/2008/layout/LinedList"/>
    <dgm:cxn modelId="{8347D7FD-6A21-47AA-A23D-75CFFB37A614}" type="presParOf" srcId="{99E55386-421A-42EB-979D-F2A46C4E717B}" destId="{73F2B661-D18C-4E9A-BB7A-113D7DED7CD8}" srcOrd="7" destOrd="0" presId="urn:microsoft.com/office/officeart/2008/layout/LinedList"/>
    <dgm:cxn modelId="{B63D8261-0DEC-4BC8-92F6-DCFA2064B3DF}" type="presParOf" srcId="{73F2B661-D18C-4E9A-BB7A-113D7DED7CD8}" destId="{B2C9564E-EF60-4A66-A677-3A1F86C2D916}" srcOrd="0" destOrd="0" presId="urn:microsoft.com/office/officeart/2008/layout/LinedList"/>
    <dgm:cxn modelId="{7FF9CD45-CA15-4C0F-8264-2CD0CF10B130}" type="presParOf" srcId="{73F2B661-D18C-4E9A-BB7A-113D7DED7CD8}" destId="{60EFD81C-EA62-43D3-8468-AD03C08783EC}" srcOrd="1" destOrd="0" presId="urn:microsoft.com/office/officeart/2008/layout/LinedList"/>
    <dgm:cxn modelId="{99C0E815-AAEC-4018-A503-4CCAB00048D8}" type="presParOf" srcId="{73F2B661-D18C-4E9A-BB7A-113D7DED7CD8}" destId="{10B07150-3C5C-4FEB-87AD-BF1CC173837F}" srcOrd="2" destOrd="0" presId="urn:microsoft.com/office/officeart/2008/layout/LinedList"/>
    <dgm:cxn modelId="{D45878FE-C0BE-4CDB-B9A2-A4AC36A42A49}" type="presParOf" srcId="{99E55386-421A-42EB-979D-F2A46C4E717B}" destId="{6F53000C-1E57-4CDB-A1D9-727EB817038A}" srcOrd="8" destOrd="0" presId="urn:microsoft.com/office/officeart/2008/layout/LinedList"/>
    <dgm:cxn modelId="{8812F264-9987-407F-BF78-7833A52A450A}" type="presParOf" srcId="{99E55386-421A-42EB-979D-F2A46C4E717B}" destId="{657B27C7-BCF9-4FB6-B449-D4F8FE563D4B}" srcOrd="9" destOrd="0" presId="urn:microsoft.com/office/officeart/2008/layout/LinedList"/>
    <dgm:cxn modelId="{2331F9D3-B2EE-4856-969A-F8CFDDFA1645}" type="presParOf" srcId="{E0C00CC5-2037-4F47-8ED9-6B2E6B8F871F}" destId="{CB6616F3-56BA-45DE-A145-3479D56674A0}" srcOrd="2" destOrd="0" presId="urn:microsoft.com/office/officeart/2008/layout/LinedList"/>
    <dgm:cxn modelId="{2A988AF4-3BA0-428D-81A6-E7A4B88385BE}" type="presParOf" srcId="{E0C00CC5-2037-4F47-8ED9-6B2E6B8F871F}" destId="{9FAB0B0F-23D7-4E02-B454-287050D48040}" srcOrd="3" destOrd="0" presId="urn:microsoft.com/office/officeart/2008/layout/LinedList"/>
    <dgm:cxn modelId="{EB248A0A-0836-47A5-BD81-D49429E951A4}" type="presParOf" srcId="{9FAB0B0F-23D7-4E02-B454-287050D48040}" destId="{8CFF56D0-6E71-4E1B-A0A6-19294873B5C7}" srcOrd="0" destOrd="0" presId="urn:microsoft.com/office/officeart/2008/layout/LinedList"/>
    <dgm:cxn modelId="{43FEB7F4-6995-43F5-B3E1-07ECDF51A54F}" type="presParOf" srcId="{9FAB0B0F-23D7-4E02-B454-287050D48040}" destId="{139E21BA-D82D-4AA9-93D7-E97873A3B471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44B0380-3834-46D5-8EBD-A25C211A717D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_tradnl"/>
        </a:p>
      </dgm:t>
    </dgm:pt>
    <dgm:pt modelId="{500FCC11-17B2-40BC-B488-8C1FB69A2ED8}">
      <dgm:prSet phldrT="[Texto]" custT="1"/>
      <dgm:spPr/>
      <dgm:t>
        <a:bodyPr/>
        <a:lstStyle/>
        <a:p>
          <a:r>
            <a:rPr lang="es-ES_tradnl" sz="2200" b="1" dirty="0" smtClean="0">
              <a:solidFill>
                <a:schemeClr val="tx2">
                  <a:lumMod val="75000"/>
                </a:schemeClr>
              </a:solidFill>
            </a:rPr>
            <a:t>Quién</a:t>
          </a:r>
          <a:endParaRPr lang="es-ES_tradnl" sz="2200" dirty="0" smtClean="0">
            <a:solidFill>
              <a:srgbClr val="FF0000"/>
            </a:solidFill>
          </a:endParaRPr>
        </a:p>
      </dgm:t>
    </dgm:pt>
    <dgm:pt modelId="{63D0105B-8011-41B5-A8DF-01AD7BF842EE}" type="parTrans" cxnId="{4FE57849-3379-4B70-8A6E-854F4B6C3049}">
      <dgm:prSet/>
      <dgm:spPr/>
      <dgm:t>
        <a:bodyPr/>
        <a:lstStyle/>
        <a:p>
          <a:endParaRPr lang="es-ES_tradnl"/>
        </a:p>
      </dgm:t>
    </dgm:pt>
    <dgm:pt modelId="{C08012A7-FAF8-4942-8CA0-B87200DBC392}" type="sibTrans" cxnId="{4FE57849-3379-4B70-8A6E-854F4B6C3049}">
      <dgm:prSet/>
      <dgm:spPr/>
      <dgm:t>
        <a:bodyPr/>
        <a:lstStyle/>
        <a:p>
          <a:endParaRPr lang="es-ES_tradnl"/>
        </a:p>
      </dgm:t>
    </dgm:pt>
    <dgm:pt modelId="{FB7135D1-7E4D-45A2-A638-9D294C57AB93}">
      <dgm:prSet phldrT="[Texto]" custT="1"/>
      <dgm:spPr/>
      <dgm:t>
        <a:bodyPr/>
        <a:lstStyle/>
        <a:p>
          <a:r>
            <a:rPr lang="es-ES_tradnl" sz="1800" dirty="0" smtClean="0">
              <a:solidFill>
                <a:schemeClr val="tx2">
                  <a:lumMod val="75000"/>
                </a:schemeClr>
              </a:solidFill>
            </a:rPr>
            <a:t>La </a:t>
          </a:r>
          <a:r>
            <a:rPr lang="es-ES_tradnl" sz="1800" b="1" dirty="0" smtClean="0">
              <a:solidFill>
                <a:schemeClr val="tx2">
                  <a:lumMod val="75000"/>
                </a:schemeClr>
              </a:solidFill>
            </a:rPr>
            <a:t>empresa o la asesoría laboral encargada del trámite</a:t>
          </a:r>
          <a:r>
            <a:rPr lang="es-ES_tradnl" sz="1800" dirty="0" smtClean="0">
              <a:solidFill>
                <a:schemeClr val="tx2">
                  <a:lumMod val="75000"/>
                </a:schemeClr>
              </a:solidFill>
            </a:rPr>
            <a:t> </a:t>
          </a:r>
          <a:endParaRPr lang="es-ES_tradnl" sz="1800" dirty="0">
            <a:solidFill>
              <a:schemeClr val="tx2">
                <a:lumMod val="75000"/>
              </a:schemeClr>
            </a:solidFill>
          </a:endParaRPr>
        </a:p>
      </dgm:t>
    </dgm:pt>
    <dgm:pt modelId="{AB321304-9C95-4F98-A7F1-E16EDA0FA6BF}" type="parTrans" cxnId="{13FE5FAB-74D3-4CC0-9E40-EA327180D3DD}">
      <dgm:prSet/>
      <dgm:spPr/>
      <dgm:t>
        <a:bodyPr/>
        <a:lstStyle/>
        <a:p>
          <a:endParaRPr lang="es-ES_tradnl"/>
        </a:p>
      </dgm:t>
    </dgm:pt>
    <dgm:pt modelId="{CD9480C4-E501-4CE1-A538-42E32CEB90DC}" type="sibTrans" cxnId="{13FE5FAB-74D3-4CC0-9E40-EA327180D3DD}">
      <dgm:prSet/>
      <dgm:spPr/>
      <dgm:t>
        <a:bodyPr/>
        <a:lstStyle/>
        <a:p>
          <a:endParaRPr lang="es-ES_tradnl"/>
        </a:p>
      </dgm:t>
    </dgm:pt>
    <dgm:pt modelId="{C2B21B6A-45A3-473A-B2BF-C242E0469531}">
      <dgm:prSet phldrT="[Texto]" custT="1"/>
      <dgm:spPr/>
      <dgm:t>
        <a:bodyPr/>
        <a:lstStyle/>
        <a:p>
          <a:r>
            <a:rPr lang="es-ES_tradnl" sz="1800" b="1" dirty="0" smtClean="0">
              <a:solidFill>
                <a:schemeClr val="tx2">
                  <a:lumMod val="75000"/>
                </a:schemeClr>
              </a:solidFill>
            </a:rPr>
            <a:t>En la sede electrónica </a:t>
          </a:r>
          <a:r>
            <a:rPr lang="es-ES_tradnl" sz="1800" dirty="0" smtClean="0">
              <a:solidFill>
                <a:schemeClr val="tx2">
                  <a:lumMod val="75000"/>
                </a:schemeClr>
              </a:solidFill>
            </a:rPr>
            <a:t>del  SEPE </a:t>
          </a:r>
          <a:endParaRPr lang="es-ES_tradnl" sz="1800" dirty="0">
            <a:solidFill>
              <a:schemeClr val="tx2">
                <a:lumMod val="75000"/>
              </a:schemeClr>
            </a:solidFill>
          </a:endParaRPr>
        </a:p>
      </dgm:t>
    </dgm:pt>
    <dgm:pt modelId="{37DABD5F-CCD3-4584-AD50-8C87872DC9B8}" type="parTrans" cxnId="{9B353B70-9C85-48D2-B0E1-10E685FDA9A1}">
      <dgm:prSet/>
      <dgm:spPr/>
      <dgm:t>
        <a:bodyPr/>
        <a:lstStyle/>
        <a:p>
          <a:endParaRPr lang="es-ES_tradnl"/>
        </a:p>
      </dgm:t>
    </dgm:pt>
    <dgm:pt modelId="{DBEDD95E-23D5-4EE4-8D26-CBB6070BB23E}" type="sibTrans" cxnId="{9B353B70-9C85-48D2-B0E1-10E685FDA9A1}">
      <dgm:prSet/>
      <dgm:spPr/>
      <dgm:t>
        <a:bodyPr/>
        <a:lstStyle/>
        <a:p>
          <a:endParaRPr lang="es-ES_tradnl"/>
        </a:p>
      </dgm:t>
    </dgm:pt>
    <dgm:pt modelId="{85CDE331-D0DF-4DB1-9AE2-BDAA6E613170}">
      <dgm:prSet phldrT="[Texto]" custT="1"/>
      <dgm:spPr/>
      <dgm:t>
        <a:bodyPr/>
        <a:lstStyle/>
        <a:p>
          <a:r>
            <a:rPr lang="es-ES_tradnl" sz="1600" dirty="0" smtClean="0">
              <a:solidFill>
                <a:schemeClr val="tx2">
                  <a:lumMod val="75000"/>
                </a:schemeClr>
              </a:solidFill>
            </a:rPr>
            <a:t>Incorpora un filtro de control de validación de los campos. Si no está correctamente cumplimentada  se rechaza.</a:t>
          </a:r>
          <a:endParaRPr lang="es-ES_tradnl" sz="1600" dirty="0">
            <a:solidFill>
              <a:schemeClr val="tx2">
                <a:lumMod val="75000"/>
              </a:schemeClr>
            </a:solidFill>
          </a:endParaRPr>
        </a:p>
      </dgm:t>
    </dgm:pt>
    <dgm:pt modelId="{4729556D-445B-405D-87A7-2A980DDD3218}" type="parTrans" cxnId="{7F60B850-5DFF-48F1-940D-86C8D97FDDF0}">
      <dgm:prSet/>
      <dgm:spPr/>
      <dgm:t>
        <a:bodyPr/>
        <a:lstStyle/>
        <a:p>
          <a:endParaRPr lang="es-ES_tradnl"/>
        </a:p>
      </dgm:t>
    </dgm:pt>
    <dgm:pt modelId="{C6D79467-27A0-425B-8561-94E54142E602}" type="sibTrans" cxnId="{7F60B850-5DFF-48F1-940D-86C8D97FDDF0}">
      <dgm:prSet/>
      <dgm:spPr/>
      <dgm:t>
        <a:bodyPr/>
        <a:lstStyle/>
        <a:p>
          <a:endParaRPr lang="es-ES_tradnl"/>
        </a:p>
      </dgm:t>
    </dgm:pt>
    <dgm:pt modelId="{FA9B7EC0-5188-4A25-A49D-96A029527BAD}">
      <dgm:prSet phldrT="[Texto]" custT="1"/>
      <dgm:spPr/>
      <dgm:t>
        <a:bodyPr/>
        <a:lstStyle/>
        <a:p>
          <a:r>
            <a:rPr lang="es-ES_tradnl" sz="1600" dirty="0" smtClean="0">
              <a:solidFill>
                <a:schemeClr val="tx2">
                  <a:lumMod val="75000"/>
                </a:schemeClr>
              </a:solidFill>
            </a:rPr>
            <a:t>Garantiza el registro y el seguimiento de la solicitud.</a:t>
          </a:r>
        </a:p>
        <a:p>
          <a:r>
            <a:rPr lang="es-ES_tradnl" sz="1300" dirty="0" smtClean="0">
              <a:solidFill>
                <a:schemeClr val="tx2">
                  <a:lumMod val="75000"/>
                </a:schemeClr>
              </a:solidFill>
            </a:rPr>
            <a:t>Se remite a la unidad de gestión de la provincia según el CCC del centro de trabajo.</a:t>
          </a:r>
          <a:endParaRPr lang="es-ES_tradnl" sz="1300" dirty="0">
            <a:solidFill>
              <a:schemeClr val="tx2">
                <a:lumMod val="75000"/>
              </a:schemeClr>
            </a:solidFill>
          </a:endParaRPr>
        </a:p>
      </dgm:t>
    </dgm:pt>
    <dgm:pt modelId="{12FF6272-70EA-4958-AB3F-36052D711687}" type="parTrans" cxnId="{C4A37DD1-743D-4592-9658-09A23A0CF0F5}">
      <dgm:prSet/>
      <dgm:spPr/>
      <dgm:t>
        <a:bodyPr/>
        <a:lstStyle/>
        <a:p>
          <a:endParaRPr lang="es-ES_tradnl"/>
        </a:p>
      </dgm:t>
    </dgm:pt>
    <dgm:pt modelId="{2C1A4B7A-8612-4AD2-A68C-80F6C6772D33}" type="sibTrans" cxnId="{C4A37DD1-743D-4592-9658-09A23A0CF0F5}">
      <dgm:prSet/>
      <dgm:spPr/>
      <dgm:t>
        <a:bodyPr/>
        <a:lstStyle/>
        <a:p>
          <a:endParaRPr lang="es-ES_tradnl"/>
        </a:p>
      </dgm:t>
    </dgm:pt>
    <dgm:pt modelId="{A438D460-86D0-42DC-A23E-F7A3F3D8D6D0}">
      <dgm:prSet phldrT="[Texto]" custT="1"/>
      <dgm:spPr/>
      <dgm:t>
        <a:bodyPr/>
        <a:lstStyle/>
        <a:p>
          <a:r>
            <a:rPr lang="es-ES_tradnl" sz="1800" dirty="0" smtClean="0">
              <a:solidFill>
                <a:schemeClr val="tx2">
                  <a:lumMod val="75000"/>
                </a:schemeClr>
              </a:solidFill>
            </a:rPr>
            <a:t>En la </a:t>
          </a:r>
          <a:r>
            <a:rPr lang="es-ES_tradnl" sz="1800" b="1" dirty="0" smtClean="0">
              <a:solidFill>
                <a:schemeClr val="tx2">
                  <a:lumMod val="75000"/>
                </a:schemeClr>
              </a:solidFill>
            </a:rPr>
            <a:t>plantilla</a:t>
          </a:r>
          <a:r>
            <a:rPr lang="es-ES_tradnl" sz="1800" dirty="0" smtClean="0">
              <a:solidFill>
                <a:schemeClr val="tx2">
                  <a:lumMod val="75000"/>
                </a:schemeClr>
              </a:solidFill>
            </a:rPr>
            <a:t> formato Excel</a:t>
          </a:r>
        </a:p>
        <a:p>
          <a:r>
            <a:rPr lang="es-ES_tradnl" sz="1800" b="1" dirty="0" smtClean="0">
              <a:solidFill>
                <a:srgbClr val="7030A0"/>
              </a:solidFill>
            </a:rPr>
            <a:t>   SOLICITUD COLECTIVA </a:t>
          </a:r>
          <a:endParaRPr lang="es-ES_tradnl" sz="1800" b="1" dirty="0">
            <a:solidFill>
              <a:srgbClr val="7030A0"/>
            </a:solidFill>
          </a:endParaRPr>
        </a:p>
      </dgm:t>
    </dgm:pt>
    <dgm:pt modelId="{719D6672-BFBD-4979-B059-9B04B8D95CB1}" type="parTrans" cxnId="{F784332C-3179-4825-B0B3-030796B97B11}">
      <dgm:prSet/>
      <dgm:spPr/>
      <dgm:t>
        <a:bodyPr/>
        <a:lstStyle/>
        <a:p>
          <a:endParaRPr lang="es-ES_tradnl"/>
        </a:p>
      </dgm:t>
    </dgm:pt>
    <dgm:pt modelId="{427FE5BB-760C-4ECA-AD15-0DC8C74B2B9C}" type="sibTrans" cxnId="{F784332C-3179-4825-B0B3-030796B97B11}">
      <dgm:prSet/>
      <dgm:spPr/>
      <dgm:t>
        <a:bodyPr/>
        <a:lstStyle/>
        <a:p>
          <a:endParaRPr lang="es-ES_tradnl"/>
        </a:p>
      </dgm:t>
    </dgm:pt>
    <dgm:pt modelId="{FEEDAEF2-1DC7-4B8F-BC2B-12966A35A1C5}">
      <dgm:prSet phldrT="[Texto]" custT="1"/>
      <dgm:spPr/>
      <dgm:t>
        <a:bodyPr/>
        <a:lstStyle/>
        <a:p>
          <a:r>
            <a:rPr lang="es-ES_tradnl" sz="1600" dirty="0" smtClean="0">
              <a:solidFill>
                <a:schemeClr val="tx2">
                  <a:lumMod val="75000"/>
                </a:schemeClr>
              </a:solidFill>
            </a:rPr>
            <a:t>Simplifica el procedimiento frente a la solicitud individual. </a:t>
          </a:r>
          <a:endParaRPr lang="es-ES_tradnl" sz="1600" dirty="0">
            <a:solidFill>
              <a:schemeClr val="tx2">
                <a:lumMod val="75000"/>
              </a:schemeClr>
            </a:solidFill>
          </a:endParaRPr>
        </a:p>
      </dgm:t>
    </dgm:pt>
    <dgm:pt modelId="{490C1695-ECAB-47FB-A957-F942695C4420}" type="parTrans" cxnId="{7F4D8D57-D385-4833-9302-B65ECF3F02E6}">
      <dgm:prSet/>
      <dgm:spPr/>
      <dgm:t>
        <a:bodyPr/>
        <a:lstStyle/>
        <a:p>
          <a:endParaRPr lang="es-ES_tradnl"/>
        </a:p>
      </dgm:t>
    </dgm:pt>
    <dgm:pt modelId="{18826795-BF22-4E6B-9517-AD143D6FB0DA}" type="sibTrans" cxnId="{7F4D8D57-D385-4833-9302-B65ECF3F02E6}">
      <dgm:prSet/>
      <dgm:spPr/>
      <dgm:t>
        <a:bodyPr/>
        <a:lstStyle/>
        <a:p>
          <a:endParaRPr lang="es-ES_tradnl"/>
        </a:p>
      </dgm:t>
    </dgm:pt>
    <dgm:pt modelId="{6618A2A5-18AA-4918-A8DB-FAE77DBB8FEF}">
      <dgm:prSet phldrT="[Texto]" custT="1"/>
      <dgm:spPr>
        <a:ln>
          <a:solidFill>
            <a:schemeClr val="accent1">
              <a:tint val="50000"/>
              <a:hueOff val="0"/>
              <a:satOff val="0"/>
              <a:lumOff val="0"/>
              <a:alpha val="0"/>
            </a:schemeClr>
          </a:solidFill>
        </a:ln>
      </dgm:spPr>
      <dgm:t>
        <a:bodyPr/>
        <a:lstStyle/>
        <a:p>
          <a:r>
            <a:rPr lang="es-ES" sz="1800" dirty="0" smtClean="0">
              <a:solidFill>
                <a:schemeClr val="tx2">
                  <a:lumMod val="75000"/>
                </a:schemeClr>
              </a:solidFill>
            </a:rPr>
            <a:t>La solicitud se presenta el </a:t>
          </a:r>
          <a:r>
            <a:rPr lang="es-ES" sz="1800" b="1" dirty="0" smtClean="0">
              <a:solidFill>
                <a:schemeClr val="tx2">
                  <a:lumMod val="75000"/>
                </a:schemeClr>
              </a:solidFill>
            </a:rPr>
            <a:t>plazo de 15 días </a:t>
          </a:r>
          <a:r>
            <a:rPr lang="es-ES" sz="1800" dirty="0" smtClean="0">
              <a:solidFill>
                <a:schemeClr val="tx2">
                  <a:lumMod val="75000"/>
                </a:schemeClr>
              </a:solidFill>
            </a:rPr>
            <a:t>hábiles desde la fecha de efectos</a:t>
          </a:r>
          <a:endParaRPr lang="es-ES_tradnl" sz="1800" dirty="0">
            <a:solidFill>
              <a:schemeClr val="tx2">
                <a:lumMod val="75000"/>
              </a:schemeClr>
            </a:solidFill>
          </a:endParaRPr>
        </a:p>
      </dgm:t>
    </dgm:pt>
    <dgm:pt modelId="{DB3277E1-8A79-44BC-9D11-EE9EBC19DE56}" type="parTrans" cxnId="{114AE92D-DEF4-44D6-BD69-520F6C810AAF}">
      <dgm:prSet/>
      <dgm:spPr/>
      <dgm:t>
        <a:bodyPr/>
        <a:lstStyle/>
        <a:p>
          <a:endParaRPr lang="es-ES_tradnl"/>
        </a:p>
      </dgm:t>
    </dgm:pt>
    <dgm:pt modelId="{A15DF879-4D62-497D-9EB4-FD9931D17BD9}" type="sibTrans" cxnId="{114AE92D-DEF4-44D6-BD69-520F6C810AAF}">
      <dgm:prSet/>
      <dgm:spPr/>
      <dgm:t>
        <a:bodyPr/>
        <a:lstStyle/>
        <a:p>
          <a:endParaRPr lang="es-ES_tradnl"/>
        </a:p>
      </dgm:t>
    </dgm:pt>
    <dgm:pt modelId="{8E6EF195-F782-4110-8739-CBA2235CDE64}">
      <dgm:prSet phldrT="[Texto]" custT="1"/>
      <dgm:spPr/>
      <dgm:t>
        <a:bodyPr/>
        <a:lstStyle/>
        <a:p>
          <a:r>
            <a:rPr lang="es-ES" sz="1600" dirty="0" smtClean="0">
              <a:solidFill>
                <a:schemeClr val="tx2">
                  <a:lumMod val="75000"/>
                </a:schemeClr>
              </a:solidFill>
            </a:rPr>
            <a:t>Se aplica la regla general del artículo 268 del TRLGSS .</a:t>
          </a:r>
          <a:endParaRPr lang="es-ES_tradnl" sz="1600" dirty="0">
            <a:solidFill>
              <a:schemeClr val="tx2">
                <a:lumMod val="75000"/>
              </a:schemeClr>
            </a:solidFill>
          </a:endParaRPr>
        </a:p>
      </dgm:t>
    </dgm:pt>
    <dgm:pt modelId="{1CF5314B-64E2-47E6-A35E-C809D2FADEB0}" type="parTrans" cxnId="{C2FD80C5-7B7F-433C-9962-AE8B3AC81562}">
      <dgm:prSet/>
      <dgm:spPr/>
      <dgm:t>
        <a:bodyPr/>
        <a:lstStyle/>
        <a:p>
          <a:endParaRPr lang="es-ES_tradnl"/>
        </a:p>
      </dgm:t>
    </dgm:pt>
    <dgm:pt modelId="{B70B3B01-27A9-4205-A338-23D4E9609868}" type="sibTrans" cxnId="{C2FD80C5-7B7F-433C-9962-AE8B3AC81562}">
      <dgm:prSet/>
      <dgm:spPr/>
      <dgm:t>
        <a:bodyPr/>
        <a:lstStyle/>
        <a:p>
          <a:endParaRPr lang="es-ES_tradnl"/>
        </a:p>
      </dgm:t>
    </dgm:pt>
    <dgm:pt modelId="{31E466F1-7AAA-40BA-B7C9-E52CBED0B42E}">
      <dgm:prSet phldrT="[Texto]" custT="1"/>
      <dgm:spPr/>
      <dgm:t>
        <a:bodyPr/>
        <a:lstStyle/>
        <a:p>
          <a:r>
            <a:rPr lang="es-ES_tradnl" sz="2200" b="1" dirty="0" smtClean="0">
              <a:solidFill>
                <a:schemeClr val="tx2">
                  <a:lumMod val="75000"/>
                </a:schemeClr>
              </a:solidFill>
            </a:rPr>
            <a:t>Dónde</a:t>
          </a:r>
          <a:endParaRPr lang="es-ES_tradnl" sz="2200" dirty="0" smtClean="0">
            <a:solidFill>
              <a:srgbClr val="FF0000"/>
            </a:solidFill>
          </a:endParaRPr>
        </a:p>
      </dgm:t>
    </dgm:pt>
    <dgm:pt modelId="{B41397FA-8232-4D63-B6DA-FBFD323F273F}" type="parTrans" cxnId="{33558CA1-75D0-4A57-8C9C-C66C334EC038}">
      <dgm:prSet/>
      <dgm:spPr/>
      <dgm:t>
        <a:bodyPr/>
        <a:lstStyle/>
        <a:p>
          <a:endParaRPr lang="es-ES_tradnl"/>
        </a:p>
      </dgm:t>
    </dgm:pt>
    <dgm:pt modelId="{23A20BD9-8773-445C-8839-9FB9A7718E68}" type="sibTrans" cxnId="{33558CA1-75D0-4A57-8C9C-C66C334EC038}">
      <dgm:prSet/>
      <dgm:spPr/>
      <dgm:t>
        <a:bodyPr/>
        <a:lstStyle/>
        <a:p>
          <a:endParaRPr lang="es-ES_tradnl"/>
        </a:p>
      </dgm:t>
    </dgm:pt>
    <dgm:pt modelId="{D18D37C7-2C4B-4C5A-8086-DF8B439731DB}">
      <dgm:prSet phldrT="[Texto]" custT="1"/>
      <dgm:spPr/>
      <dgm:t>
        <a:bodyPr/>
        <a:lstStyle/>
        <a:p>
          <a:r>
            <a:rPr lang="es-ES_tradnl" sz="2200" b="1" dirty="0" smtClean="0">
              <a:solidFill>
                <a:schemeClr val="tx2">
                  <a:lumMod val="75000"/>
                </a:schemeClr>
              </a:solidFill>
            </a:rPr>
            <a:t>Cuándo  </a:t>
          </a:r>
          <a:endParaRPr lang="es-ES_tradnl" sz="2200" dirty="0" smtClean="0">
            <a:solidFill>
              <a:schemeClr val="tx2">
                <a:lumMod val="75000"/>
              </a:schemeClr>
            </a:solidFill>
          </a:endParaRPr>
        </a:p>
      </dgm:t>
    </dgm:pt>
    <dgm:pt modelId="{64EB13B9-9222-4577-B9AA-8A4C73C46A66}" type="parTrans" cxnId="{AB4338D3-3C4E-4F06-9694-5505A8891150}">
      <dgm:prSet/>
      <dgm:spPr/>
      <dgm:t>
        <a:bodyPr/>
        <a:lstStyle/>
        <a:p>
          <a:endParaRPr lang="es-ES_tradnl"/>
        </a:p>
      </dgm:t>
    </dgm:pt>
    <dgm:pt modelId="{E734CDAE-1556-4249-8E9D-EF06CBC1792A}" type="sibTrans" cxnId="{AB4338D3-3C4E-4F06-9694-5505A8891150}">
      <dgm:prSet/>
      <dgm:spPr/>
      <dgm:t>
        <a:bodyPr/>
        <a:lstStyle/>
        <a:p>
          <a:endParaRPr lang="es-ES_tradnl"/>
        </a:p>
      </dgm:t>
    </dgm:pt>
    <dgm:pt modelId="{831D69A9-CF2D-4739-B662-C73DD7AE3582}">
      <dgm:prSet phldrT="[Texto]" custT="1"/>
      <dgm:spPr/>
      <dgm:t>
        <a:bodyPr/>
        <a:lstStyle/>
        <a:p>
          <a:r>
            <a:rPr lang="es-ES_tradnl" sz="2200" b="1" smtClean="0">
              <a:solidFill>
                <a:schemeClr val="tx2">
                  <a:lumMod val="75000"/>
                </a:schemeClr>
              </a:solidFill>
            </a:rPr>
            <a:t>Cómo</a:t>
          </a:r>
          <a:endParaRPr lang="es-ES_tradnl" sz="2200" dirty="0" smtClean="0">
            <a:solidFill>
              <a:srgbClr val="FF0000"/>
            </a:solidFill>
          </a:endParaRPr>
        </a:p>
      </dgm:t>
    </dgm:pt>
    <dgm:pt modelId="{0104B2E2-EDA7-4583-9B1C-A39B49CA990B}" type="parTrans" cxnId="{996C1AE1-2E68-476D-9B00-99465FA3F778}">
      <dgm:prSet/>
      <dgm:spPr/>
      <dgm:t>
        <a:bodyPr/>
        <a:lstStyle/>
        <a:p>
          <a:endParaRPr lang="es-ES_tradnl"/>
        </a:p>
      </dgm:t>
    </dgm:pt>
    <dgm:pt modelId="{F814E475-9567-4A20-B90B-C130A1AC45B9}" type="sibTrans" cxnId="{996C1AE1-2E68-476D-9B00-99465FA3F778}">
      <dgm:prSet/>
      <dgm:spPr/>
      <dgm:t>
        <a:bodyPr/>
        <a:lstStyle/>
        <a:p>
          <a:endParaRPr lang="es-ES_tradnl"/>
        </a:p>
      </dgm:t>
    </dgm:pt>
    <dgm:pt modelId="{11A87339-D4D2-466F-8785-7E323A2BEF8B}" type="pres">
      <dgm:prSet presAssocID="{E44B0380-3834-46D5-8EBD-A25C211A717D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s-ES_tradnl"/>
        </a:p>
      </dgm:t>
    </dgm:pt>
    <dgm:pt modelId="{C3F5DA1C-D1A9-494A-AE79-B6296FF28659}" type="pres">
      <dgm:prSet presAssocID="{500FCC11-17B2-40BC-B488-8C1FB69A2ED8}" presName="thickLine" presStyleLbl="alignNode1" presStyleIdx="0" presStyleCnt="4"/>
      <dgm:spPr/>
    </dgm:pt>
    <dgm:pt modelId="{2C6BE587-CBAC-4D31-A63E-B60872003B30}" type="pres">
      <dgm:prSet presAssocID="{500FCC11-17B2-40BC-B488-8C1FB69A2ED8}" presName="horz1" presStyleCnt="0"/>
      <dgm:spPr/>
    </dgm:pt>
    <dgm:pt modelId="{42B853A7-2CE9-4E88-9B50-29E4D579C455}" type="pres">
      <dgm:prSet presAssocID="{500FCC11-17B2-40BC-B488-8C1FB69A2ED8}" presName="tx1" presStyleLbl="revTx" presStyleIdx="0" presStyleCnt="12" custScaleX="140630"/>
      <dgm:spPr/>
      <dgm:t>
        <a:bodyPr/>
        <a:lstStyle/>
        <a:p>
          <a:endParaRPr lang="es-ES_tradnl"/>
        </a:p>
      </dgm:t>
    </dgm:pt>
    <dgm:pt modelId="{834A67DD-1A57-4B85-B0F4-294248287925}" type="pres">
      <dgm:prSet presAssocID="{500FCC11-17B2-40BC-B488-8C1FB69A2ED8}" presName="vert1" presStyleCnt="0"/>
      <dgm:spPr/>
    </dgm:pt>
    <dgm:pt modelId="{D382AADC-3FFB-4CCF-B4F1-492CE85DEC86}" type="pres">
      <dgm:prSet presAssocID="{31E466F1-7AAA-40BA-B7C9-E52CBED0B42E}" presName="thickLine" presStyleLbl="alignNode1" presStyleIdx="1" presStyleCnt="4"/>
      <dgm:spPr/>
    </dgm:pt>
    <dgm:pt modelId="{AF1912F0-CDE7-4F68-91D1-60A1E725BC98}" type="pres">
      <dgm:prSet presAssocID="{31E466F1-7AAA-40BA-B7C9-E52CBED0B42E}" presName="horz1" presStyleCnt="0"/>
      <dgm:spPr/>
    </dgm:pt>
    <dgm:pt modelId="{A6B39760-1EF2-449B-91C0-C44D6117C79E}" type="pres">
      <dgm:prSet presAssocID="{31E466F1-7AAA-40BA-B7C9-E52CBED0B42E}" presName="tx1" presStyleLbl="revTx" presStyleIdx="1" presStyleCnt="12"/>
      <dgm:spPr/>
      <dgm:t>
        <a:bodyPr/>
        <a:lstStyle/>
        <a:p>
          <a:endParaRPr lang="es-ES_tradnl"/>
        </a:p>
      </dgm:t>
    </dgm:pt>
    <dgm:pt modelId="{8408866C-7E31-41B1-8D13-CBDF5DE3D4E7}" type="pres">
      <dgm:prSet presAssocID="{31E466F1-7AAA-40BA-B7C9-E52CBED0B42E}" presName="vert1" presStyleCnt="0"/>
      <dgm:spPr/>
    </dgm:pt>
    <dgm:pt modelId="{680D0784-7597-48F5-8C20-FC0A0DE21FD7}" type="pres">
      <dgm:prSet presAssocID="{831D69A9-CF2D-4739-B662-C73DD7AE3582}" presName="thickLine" presStyleLbl="alignNode1" presStyleIdx="2" presStyleCnt="4"/>
      <dgm:spPr/>
    </dgm:pt>
    <dgm:pt modelId="{C526F41E-CBB4-4170-AA97-46C8FFB7464F}" type="pres">
      <dgm:prSet presAssocID="{831D69A9-CF2D-4739-B662-C73DD7AE3582}" presName="horz1" presStyleCnt="0"/>
      <dgm:spPr/>
    </dgm:pt>
    <dgm:pt modelId="{BA7F28DA-2BA8-4C7C-8653-B069E07CE176}" type="pres">
      <dgm:prSet presAssocID="{831D69A9-CF2D-4739-B662-C73DD7AE3582}" presName="tx1" presStyleLbl="revTx" presStyleIdx="2" presStyleCnt="12"/>
      <dgm:spPr/>
      <dgm:t>
        <a:bodyPr/>
        <a:lstStyle/>
        <a:p>
          <a:endParaRPr lang="es-ES_tradnl"/>
        </a:p>
      </dgm:t>
    </dgm:pt>
    <dgm:pt modelId="{BB73AECF-8E6F-4196-AC44-DBE1D54FF24E}" type="pres">
      <dgm:prSet presAssocID="{831D69A9-CF2D-4739-B662-C73DD7AE3582}" presName="vert1" presStyleCnt="0"/>
      <dgm:spPr/>
    </dgm:pt>
    <dgm:pt modelId="{9DB72924-6470-4D89-B80A-7B43CF1A4A73}" type="pres">
      <dgm:prSet presAssocID="{D18D37C7-2C4B-4C5A-8086-DF8B439731DB}" presName="thickLine" presStyleLbl="alignNode1" presStyleIdx="3" presStyleCnt="4"/>
      <dgm:spPr/>
    </dgm:pt>
    <dgm:pt modelId="{A975CB56-F9B7-46DA-925B-898C6980C052}" type="pres">
      <dgm:prSet presAssocID="{D18D37C7-2C4B-4C5A-8086-DF8B439731DB}" presName="horz1" presStyleCnt="0"/>
      <dgm:spPr/>
    </dgm:pt>
    <dgm:pt modelId="{ABB4DA60-A98C-430E-A6AE-442D471592AA}" type="pres">
      <dgm:prSet presAssocID="{D18D37C7-2C4B-4C5A-8086-DF8B439731DB}" presName="tx1" presStyleLbl="revTx" presStyleIdx="3" presStyleCnt="12"/>
      <dgm:spPr/>
      <dgm:t>
        <a:bodyPr/>
        <a:lstStyle/>
        <a:p>
          <a:endParaRPr lang="es-ES_tradnl"/>
        </a:p>
      </dgm:t>
    </dgm:pt>
    <dgm:pt modelId="{503EC715-F05C-42B5-A2B4-4C3FDCD647C5}" type="pres">
      <dgm:prSet presAssocID="{D18D37C7-2C4B-4C5A-8086-DF8B439731DB}" presName="vert1" presStyleCnt="0"/>
      <dgm:spPr/>
    </dgm:pt>
    <dgm:pt modelId="{BC7A778E-2B0D-4191-9C9F-51A9DA790D4C}" type="pres">
      <dgm:prSet presAssocID="{FB7135D1-7E4D-45A2-A638-9D294C57AB93}" presName="vertSpace2a" presStyleCnt="0"/>
      <dgm:spPr/>
    </dgm:pt>
    <dgm:pt modelId="{06E2EBBD-350B-4F70-8588-06694141A0E9}" type="pres">
      <dgm:prSet presAssocID="{FB7135D1-7E4D-45A2-A638-9D294C57AB93}" presName="horz2" presStyleCnt="0"/>
      <dgm:spPr/>
    </dgm:pt>
    <dgm:pt modelId="{7054231A-9F19-4D4D-82B7-9EFE40E2FCFA}" type="pres">
      <dgm:prSet presAssocID="{FB7135D1-7E4D-45A2-A638-9D294C57AB93}" presName="horzSpace2" presStyleCnt="0"/>
      <dgm:spPr/>
    </dgm:pt>
    <dgm:pt modelId="{AFC25AD9-A19B-4CAE-8F77-CF18E38840E3}" type="pres">
      <dgm:prSet presAssocID="{FB7135D1-7E4D-45A2-A638-9D294C57AB93}" presName="tx2" presStyleLbl="revTx" presStyleIdx="4" presStyleCnt="12" custScaleX="121227" custLinFactY="-600000" custLinFactNeighborX="-6701" custLinFactNeighborY="-605953"/>
      <dgm:spPr/>
      <dgm:t>
        <a:bodyPr/>
        <a:lstStyle/>
        <a:p>
          <a:endParaRPr lang="es-ES_tradnl"/>
        </a:p>
      </dgm:t>
    </dgm:pt>
    <dgm:pt modelId="{663D875B-C124-4768-AE27-44F5B186F5B7}" type="pres">
      <dgm:prSet presAssocID="{FB7135D1-7E4D-45A2-A638-9D294C57AB93}" presName="vert2" presStyleCnt="0"/>
      <dgm:spPr/>
    </dgm:pt>
    <dgm:pt modelId="{49082A5C-E3C9-4B59-8A13-20A4EBF84FE6}" type="pres">
      <dgm:prSet presAssocID="{FEEDAEF2-1DC7-4B8F-BC2B-12966A35A1C5}" presName="horz3" presStyleCnt="0"/>
      <dgm:spPr/>
    </dgm:pt>
    <dgm:pt modelId="{F9FAC0AB-C13B-4152-A6E9-2E8EEDAF6E97}" type="pres">
      <dgm:prSet presAssocID="{FEEDAEF2-1DC7-4B8F-BC2B-12966A35A1C5}" presName="horzSpace3" presStyleCnt="0"/>
      <dgm:spPr/>
    </dgm:pt>
    <dgm:pt modelId="{BFB4737E-F292-4CB9-BDB4-F8E05D063298}" type="pres">
      <dgm:prSet presAssocID="{FEEDAEF2-1DC7-4B8F-BC2B-12966A35A1C5}" presName="tx3" presStyleLbl="revTx" presStyleIdx="5" presStyleCnt="12" custLinFactY="-580933" custLinFactNeighborX="7576" custLinFactNeighborY="-600000"/>
      <dgm:spPr/>
      <dgm:t>
        <a:bodyPr/>
        <a:lstStyle/>
        <a:p>
          <a:endParaRPr lang="es-ES_tradnl"/>
        </a:p>
      </dgm:t>
    </dgm:pt>
    <dgm:pt modelId="{E314C06A-0A7C-4E9E-9C78-6FE93C55663D}" type="pres">
      <dgm:prSet presAssocID="{FEEDAEF2-1DC7-4B8F-BC2B-12966A35A1C5}" presName="vert3" presStyleCnt="0"/>
      <dgm:spPr/>
    </dgm:pt>
    <dgm:pt modelId="{F39DC39E-AB7A-40F8-A89B-63966FAB2006}" type="pres">
      <dgm:prSet presAssocID="{FB7135D1-7E4D-45A2-A638-9D294C57AB93}" presName="thinLine2b" presStyleLbl="callout" presStyleIdx="0" presStyleCnt="4" custLinFactY="-357081" custLinFactNeighborX="887" custLinFactNeighborY="-400000"/>
      <dgm:spPr>
        <a:ln>
          <a:solidFill>
            <a:schemeClr val="accent1">
              <a:tint val="50000"/>
              <a:hueOff val="0"/>
              <a:satOff val="0"/>
              <a:lumOff val="0"/>
              <a:alpha val="0"/>
            </a:schemeClr>
          </a:solidFill>
        </a:ln>
      </dgm:spPr>
      <dgm:t>
        <a:bodyPr/>
        <a:lstStyle/>
        <a:p>
          <a:endParaRPr lang="es-ES_tradnl"/>
        </a:p>
      </dgm:t>
    </dgm:pt>
    <dgm:pt modelId="{AD699F36-917F-45E8-BE04-F5186CE1CE60}" type="pres">
      <dgm:prSet presAssocID="{FB7135D1-7E4D-45A2-A638-9D294C57AB93}" presName="vertSpace2b" presStyleCnt="0"/>
      <dgm:spPr/>
    </dgm:pt>
    <dgm:pt modelId="{F8D46F15-0C0B-457F-9FC9-78900066546E}" type="pres">
      <dgm:prSet presAssocID="{C2B21B6A-45A3-473A-B2BF-C242E0469531}" presName="horz2" presStyleCnt="0"/>
      <dgm:spPr/>
    </dgm:pt>
    <dgm:pt modelId="{668514CD-5E8E-4DC3-BD15-FABBB6F0E23A}" type="pres">
      <dgm:prSet presAssocID="{C2B21B6A-45A3-473A-B2BF-C242E0469531}" presName="horzSpace2" presStyleCnt="0"/>
      <dgm:spPr/>
    </dgm:pt>
    <dgm:pt modelId="{97ECDAC7-696A-4A55-A1A7-52A70D987488}" type="pres">
      <dgm:prSet presAssocID="{C2B21B6A-45A3-473A-B2BF-C242E0469531}" presName="tx2" presStyleLbl="revTx" presStyleIdx="6" presStyleCnt="12" custScaleX="125977" custLinFactY="-400000" custLinFactNeighborX="-3217" custLinFactNeighborY="-460595"/>
      <dgm:spPr/>
      <dgm:t>
        <a:bodyPr/>
        <a:lstStyle/>
        <a:p>
          <a:endParaRPr lang="es-ES_tradnl"/>
        </a:p>
      </dgm:t>
    </dgm:pt>
    <dgm:pt modelId="{686760EC-BF31-437B-969E-2E6C0377B5F0}" type="pres">
      <dgm:prSet presAssocID="{C2B21B6A-45A3-473A-B2BF-C242E0469531}" presName="vert2" presStyleCnt="0"/>
      <dgm:spPr/>
    </dgm:pt>
    <dgm:pt modelId="{54B92845-340F-4B1D-B805-00C5C2027D7F}" type="pres">
      <dgm:prSet presAssocID="{FA9B7EC0-5188-4A25-A49D-96A029527BAD}" presName="horz3" presStyleCnt="0"/>
      <dgm:spPr/>
    </dgm:pt>
    <dgm:pt modelId="{73B8B177-5453-4684-B7A7-72D1BADB7ED5}" type="pres">
      <dgm:prSet presAssocID="{FA9B7EC0-5188-4A25-A49D-96A029527BAD}" presName="horzSpace3" presStyleCnt="0"/>
      <dgm:spPr/>
    </dgm:pt>
    <dgm:pt modelId="{7AB85DE9-1056-465B-ACDF-26A53B867924}" type="pres">
      <dgm:prSet presAssocID="{FA9B7EC0-5188-4A25-A49D-96A029527BAD}" presName="tx3" presStyleLbl="revTx" presStyleIdx="7" presStyleCnt="12" custScaleX="125715" custScaleY="136211" custLinFactY="-600000" custLinFactNeighborX="-874" custLinFactNeighborY="-641665"/>
      <dgm:spPr/>
      <dgm:t>
        <a:bodyPr/>
        <a:lstStyle/>
        <a:p>
          <a:endParaRPr lang="es-ES_tradnl"/>
        </a:p>
      </dgm:t>
    </dgm:pt>
    <dgm:pt modelId="{CC22BFD8-0363-4130-8A9C-770C626F874D}" type="pres">
      <dgm:prSet presAssocID="{FA9B7EC0-5188-4A25-A49D-96A029527BAD}" presName="vert3" presStyleCnt="0"/>
      <dgm:spPr/>
    </dgm:pt>
    <dgm:pt modelId="{B858BBE1-F770-4684-AAEA-D44396A7FCB1}" type="pres">
      <dgm:prSet presAssocID="{C2B21B6A-45A3-473A-B2BF-C242E0469531}" presName="thinLine2b" presStyleLbl="callout" presStyleIdx="1" presStyleCnt="4"/>
      <dgm:spPr>
        <a:ln>
          <a:solidFill>
            <a:schemeClr val="accent1">
              <a:tint val="50000"/>
              <a:hueOff val="0"/>
              <a:satOff val="0"/>
              <a:lumOff val="0"/>
              <a:alpha val="0"/>
            </a:schemeClr>
          </a:solidFill>
        </a:ln>
      </dgm:spPr>
      <dgm:t>
        <a:bodyPr/>
        <a:lstStyle/>
        <a:p>
          <a:endParaRPr lang="es-ES_tradnl"/>
        </a:p>
      </dgm:t>
    </dgm:pt>
    <dgm:pt modelId="{18E4EE4D-62D2-4DCA-9EF2-C3FC5C6407E8}" type="pres">
      <dgm:prSet presAssocID="{C2B21B6A-45A3-473A-B2BF-C242E0469531}" presName="vertSpace2b" presStyleCnt="0"/>
      <dgm:spPr/>
    </dgm:pt>
    <dgm:pt modelId="{2899E007-6FB4-4C24-816A-8ED1C7BB3FBC}" type="pres">
      <dgm:prSet presAssocID="{A438D460-86D0-42DC-A23E-F7A3F3D8D6D0}" presName="horz2" presStyleCnt="0"/>
      <dgm:spPr/>
    </dgm:pt>
    <dgm:pt modelId="{DF5C11C5-C3CD-4DE1-ADDD-C256A2E8FE63}" type="pres">
      <dgm:prSet presAssocID="{A438D460-86D0-42DC-A23E-F7A3F3D8D6D0}" presName="horzSpace2" presStyleCnt="0"/>
      <dgm:spPr/>
    </dgm:pt>
    <dgm:pt modelId="{F87FD527-E876-4BAD-9905-84F282B2F2CD}" type="pres">
      <dgm:prSet presAssocID="{A438D460-86D0-42DC-A23E-F7A3F3D8D6D0}" presName="tx2" presStyleLbl="revTx" presStyleIdx="8" presStyleCnt="12" custScaleX="115830" custLinFactY="-265278" custLinFactNeighborX="-6701" custLinFactNeighborY="-300000"/>
      <dgm:spPr/>
      <dgm:t>
        <a:bodyPr/>
        <a:lstStyle/>
        <a:p>
          <a:endParaRPr lang="es-ES_tradnl"/>
        </a:p>
      </dgm:t>
    </dgm:pt>
    <dgm:pt modelId="{251132AB-A3EC-42AE-B1D0-7A0C2ECFF20F}" type="pres">
      <dgm:prSet presAssocID="{A438D460-86D0-42DC-A23E-F7A3F3D8D6D0}" presName="vert2" presStyleCnt="0"/>
      <dgm:spPr/>
    </dgm:pt>
    <dgm:pt modelId="{B6F3924A-5921-4369-A01C-37BBBD926149}" type="pres">
      <dgm:prSet presAssocID="{85CDE331-D0DF-4DB1-9AE2-BDAA6E613170}" presName="horz3" presStyleCnt="0"/>
      <dgm:spPr/>
    </dgm:pt>
    <dgm:pt modelId="{77BD2370-487A-4AF6-BB77-AB73EFC22575}" type="pres">
      <dgm:prSet presAssocID="{85CDE331-D0DF-4DB1-9AE2-BDAA6E613170}" presName="horzSpace3" presStyleCnt="0"/>
      <dgm:spPr/>
    </dgm:pt>
    <dgm:pt modelId="{1C6CC007-244D-4A5C-A0E8-2C3514A1411C}" type="pres">
      <dgm:prSet presAssocID="{85CDE331-D0DF-4DB1-9AE2-BDAA6E613170}" presName="tx3" presStyleLbl="revTx" presStyleIdx="9" presStyleCnt="12" custLinFactY="-290298" custLinFactNeighborX="9273" custLinFactNeighborY="-300000"/>
      <dgm:spPr/>
      <dgm:t>
        <a:bodyPr/>
        <a:lstStyle/>
        <a:p>
          <a:endParaRPr lang="es-ES_tradnl"/>
        </a:p>
      </dgm:t>
    </dgm:pt>
    <dgm:pt modelId="{DE87391C-4BE7-4FF7-AFB7-5F1CFE6F8F11}" type="pres">
      <dgm:prSet presAssocID="{85CDE331-D0DF-4DB1-9AE2-BDAA6E613170}" presName="vert3" presStyleCnt="0"/>
      <dgm:spPr/>
    </dgm:pt>
    <dgm:pt modelId="{A6632158-A0B6-4F00-9FBB-5204631DEB4A}" type="pres">
      <dgm:prSet presAssocID="{A438D460-86D0-42DC-A23E-F7A3F3D8D6D0}" presName="thinLine2b" presStyleLbl="callout" presStyleIdx="2" presStyleCnt="4"/>
      <dgm:spPr>
        <a:ln>
          <a:solidFill>
            <a:schemeClr val="accent1">
              <a:tint val="50000"/>
              <a:hueOff val="0"/>
              <a:satOff val="0"/>
              <a:lumOff val="0"/>
              <a:alpha val="0"/>
            </a:schemeClr>
          </a:solidFill>
        </a:ln>
      </dgm:spPr>
      <dgm:t>
        <a:bodyPr/>
        <a:lstStyle/>
        <a:p>
          <a:endParaRPr lang="es-ES_tradnl"/>
        </a:p>
      </dgm:t>
    </dgm:pt>
    <dgm:pt modelId="{F13EA76E-AF76-40BD-AC2B-427282B2947E}" type="pres">
      <dgm:prSet presAssocID="{A438D460-86D0-42DC-A23E-F7A3F3D8D6D0}" presName="vertSpace2b" presStyleCnt="0"/>
      <dgm:spPr/>
    </dgm:pt>
    <dgm:pt modelId="{459A7015-A87F-4062-B098-38FDB1D9B0C8}" type="pres">
      <dgm:prSet presAssocID="{6618A2A5-18AA-4918-A8DB-FAE77DBB8FEF}" presName="horz2" presStyleCnt="0"/>
      <dgm:spPr/>
    </dgm:pt>
    <dgm:pt modelId="{277348DE-4C1B-4550-BA79-81C969316C82}" type="pres">
      <dgm:prSet presAssocID="{6618A2A5-18AA-4918-A8DB-FAE77DBB8FEF}" presName="horzSpace2" presStyleCnt="0"/>
      <dgm:spPr/>
    </dgm:pt>
    <dgm:pt modelId="{F0EC0934-E15A-49B9-9DC8-8BC583C54F4B}" type="pres">
      <dgm:prSet presAssocID="{6618A2A5-18AA-4918-A8DB-FAE77DBB8FEF}" presName="tx2" presStyleLbl="revTx" presStyleIdx="10" presStyleCnt="12" custLinFactY="-100000" custLinFactNeighborX="-974" custLinFactNeighborY="-134932"/>
      <dgm:spPr/>
      <dgm:t>
        <a:bodyPr/>
        <a:lstStyle/>
        <a:p>
          <a:endParaRPr lang="es-ES_tradnl"/>
        </a:p>
      </dgm:t>
    </dgm:pt>
    <dgm:pt modelId="{F0D0980C-CBAA-4B86-A787-6E4CE9FD1B9A}" type="pres">
      <dgm:prSet presAssocID="{6618A2A5-18AA-4918-A8DB-FAE77DBB8FEF}" presName="vert2" presStyleCnt="0"/>
      <dgm:spPr/>
    </dgm:pt>
    <dgm:pt modelId="{BB8FB459-1FE2-4B1E-A218-107B0621A245}" type="pres">
      <dgm:prSet presAssocID="{8E6EF195-F782-4110-8739-CBA2235CDE64}" presName="horz3" presStyleCnt="0"/>
      <dgm:spPr/>
    </dgm:pt>
    <dgm:pt modelId="{F8B980A1-6012-4A0A-9185-01A0EBE3D8CB}" type="pres">
      <dgm:prSet presAssocID="{8E6EF195-F782-4110-8739-CBA2235CDE64}" presName="horzSpace3" presStyleCnt="0"/>
      <dgm:spPr/>
    </dgm:pt>
    <dgm:pt modelId="{1380DA5C-79CF-4E6D-8EF1-5E253DD3307A}" type="pres">
      <dgm:prSet presAssocID="{8E6EF195-F782-4110-8739-CBA2235CDE64}" presName="tx3" presStyleLbl="revTx" presStyleIdx="11" presStyleCnt="12" custLinFactY="-82583" custLinFactNeighborX="24441" custLinFactNeighborY="-100000"/>
      <dgm:spPr/>
      <dgm:t>
        <a:bodyPr/>
        <a:lstStyle/>
        <a:p>
          <a:endParaRPr lang="es-ES_tradnl"/>
        </a:p>
      </dgm:t>
    </dgm:pt>
    <dgm:pt modelId="{B71B5E50-EF01-46E0-AB04-E49415D0B5D0}" type="pres">
      <dgm:prSet presAssocID="{8E6EF195-F782-4110-8739-CBA2235CDE64}" presName="vert3" presStyleCnt="0"/>
      <dgm:spPr/>
    </dgm:pt>
    <dgm:pt modelId="{8740255E-C34B-4E4D-BB14-834098489496}" type="pres">
      <dgm:prSet presAssocID="{6618A2A5-18AA-4918-A8DB-FAE77DBB8FEF}" presName="thinLine2b" presStyleLbl="callout" presStyleIdx="3" presStyleCnt="4"/>
      <dgm:spPr>
        <a:ln>
          <a:solidFill>
            <a:schemeClr val="accent1">
              <a:tint val="50000"/>
              <a:hueOff val="0"/>
              <a:satOff val="0"/>
              <a:lumOff val="0"/>
              <a:alpha val="0"/>
            </a:schemeClr>
          </a:solidFill>
        </a:ln>
      </dgm:spPr>
      <dgm:t>
        <a:bodyPr/>
        <a:lstStyle/>
        <a:p>
          <a:endParaRPr lang="es-ES_tradnl"/>
        </a:p>
      </dgm:t>
    </dgm:pt>
    <dgm:pt modelId="{040B098F-0CAC-4E3E-A122-B00FB2A274BF}" type="pres">
      <dgm:prSet presAssocID="{6618A2A5-18AA-4918-A8DB-FAE77DBB8FEF}" presName="vertSpace2b" presStyleCnt="0"/>
      <dgm:spPr/>
    </dgm:pt>
  </dgm:ptLst>
  <dgm:cxnLst>
    <dgm:cxn modelId="{AB4338D3-3C4E-4F06-9694-5505A8891150}" srcId="{E44B0380-3834-46D5-8EBD-A25C211A717D}" destId="{D18D37C7-2C4B-4C5A-8086-DF8B439731DB}" srcOrd="3" destOrd="0" parTransId="{64EB13B9-9222-4577-B9AA-8A4C73C46A66}" sibTransId="{E734CDAE-1556-4249-8E9D-EF06CBC1792A}"/>
    <dgm:cxn modelId="{C2FD80C5-7B7F-433C-9962-AE8B3AC81562}" srcId="{6618A2A5-18AA-4918-A8DB-FAE77DBB8FEF}" destId="{8E6EF195-F782-4110-8739-CBA2235CDE64}" srcOrd="0" destOrd="0" parTransId="{1CF5314B-64E2-47E6-A35E-C809D2FADEB0}" sibTransId="{B70B3B01-27A9-4205-A338-23D4E9609868}"/>
    <dgm:cxn modelId="{087750BE-5BA6-4B33-A574-DD0178D4D0D2}" type="presOf" srcId="{85CDE331-D0DF-4DB1-9AE2-BDAA6E613170}" destId="{1C6CC007-244D-4A5C-A0E8-2C3514A1411C}" srcOrd="0" destOrd="0" presId="urn:microsoft.com/office/officeart/2008/layout/LinedList"/>
    <dgm:cxn modelId="{33558CA1-75D0-4A57-8C9C-C66C334EC038}" srcId="{E44B0380-3834-46D5-8EBD-A25C211A717D}" destId="{31E466F1-7AAA-40BA-B7C9-E52CBED0B42E}" srcOrd="1" destOrd="0" parTransId="{B41397FA-8232-4D63-B6DA-FBFD323F273F}" sibTransId="{23A20BD9-8773-445C-8839-9FB9A7718E68}"/>
    <dgm:cxn modelId="{EBFBA69B-85D4-45C6-BFA1-BEADA6F0B29A}" type="presOf" srcId="{6618A2A5-18AA-4918-A8DB-FAE77DBB8FEF}" destId="{F0EC0934-E15A-49B9-9DC8-8BC583C54F4B}" srcOrd="0" destOrd="0" presId="urn:microsoft.com/office/officeart/2008/layout/LinedList"/>
    <dgm:cxn modelId="{95C1A63D-BA88-4048-A2C5-85539F339F01}" type="presOf" srcId="{FA9B7EC0-5188-4A25-A49D-96A029527BAD}" destId="{7AB85DE9-1056-465B-ACDF-26A53B867924}" srcOrd="0" destOrd="0" presId="urn:microsoft.com/office/officeart/2008/layout/LinedList"/>
    <dgm:cxn modelId="{4FE57849-3379-4B70-8A6E-854F4B6C3049}" srcId="{E44B0380-3834-46D5-8EBD-A25C211A717D}" destId="{500FCC11-17B2-40BC-B488-8C1FB69A2ED8}" srcOrd="0" destOrd="0" parTransId="{63D0105B-8011-41B5-A8DF-01AD7BF842EE}" sibTransId="{C08012A7-FAF8-4942-8CA0-B87200DBC392}"/>
    <dgm:cxn modelId="{F784332C-3179-4825-B0B3-030796B97B11}" srcId="{D18D37C7-2C4B-4C5A-8086-DF8B439731DB}" destId="{A438D460-86D0-42DC-A23E-F7A3F3D8D6D0}" srcOrd="2" destOrd="0" parTransId="{719D6672-BFBD-4979-B059-9B04B8D95CB1}" sibTransId="{427FE5BB-760C-4ECA-AD15-0DC8C74B2B9C}"/>
    <dgm:cxn modelId="{34BE5F73-EDEB-4152-A98E-FA65ECC338AD}" type="presOf" srcId="{A438D460-86D0-42DC-A23E-F7A3F3D8D6D0}" destId="{F87FD527-E876-4BAD-9905-84F282B2F2CD}" srcOrd="0" destOrd="0" presId="urn:microsoft.com/office/officeart/2008/layout/LinedList"/>
    <dgm:cxn modelId="{9B353B70-9C85-48D2-B0E1-10E685FDA9A1}" srcId="{D18D37C7-2C4B-4C5A-8086-DF8B439731DB}" destId="{C2B21B6A-45A3-473A-B2BF-C242E0469531}" srcOrd="1" destOrd="0" parTransId="{37DABD5F-CCD3-4584-AD50-8C87872DC9B8}" sibTransId="{DBEDD95E-23D5-4EE4-8D26-CBB6070BB23E}"/>
    <dgm:cxn modelId="{2EFBB00E-9903-4ADF-B29F-957D4CAC94FA}" type="presOf" srcId="{FEEDAEF2-1DC7-4B8F-BC2B-12966A35A1C5}" destId="{BFB4737E-F292-4CB9-BDB4-F8E05D063298}" srcOrd="0" destOrd="0" presId="urn:microsoft.com/office/officeart/2008/layout/LinedList"/>
    <dgm:cxn modelId="{13FE5FAB-74D3-4CC0-9E40-EA327180D3DD}" srcId="{D18D37C7-2C4B-4C5A-8086-DF8B439731DB}" destId="{FB7135D1-7E4D-45A2-A638-9D294C57AB93}" srcOrd="0" destOrd="0" parTransId="{AB321304-9C95-4F98-A7F1-E16EDA0FA6BF}" sibTransId="{CD9480C4-E501-4CE1-A538-42E32CEB90DC}"/>
    <dgm:cxn modelId="{7F4D8D57-D385-4833-9302-B65ECF3F02E6}" srcId="{FB7135D1-7E4D-45A2-A638-9D294C57AB93}" destId="{FEEDAEF2-1DC7-4B8F-BC2B-12966A35A1C5}" srcOrd="0" destOrd="0" parTransId="{490C1695-ECAB-47FB-A957-F942695C4420}" sibTransId="{18826795-BF22-4E6B-9517-AD143D6FB0DA}"/>
    <dgm:cxn modelId="{945F440B-6DA8-4B84-90A1-5B79E52C02BB}" type="presOf" srcId="{E44B0380-3834-46D5-8EBD-A25C211A717D}" destId="{11A87339-D4D2-466F-8785-7E323A2BEF8B}" srcOrd="0" destOrd="0" presId="urn:microsoft.com/office/officeart/2008/layout/LinedList"/>
    <dgm:cxn modelId="{7F60B850-5DFF-48F1-940D-86C8D97FDDF0}" srcId="{A438D460-86D0-42DC-A23E-F7A3F3D8D6D0}" destId="{85CDE331-D0DF-4DB1-9AE2-BDAA6E613170}" srcOrd="0" destOrd="0" parTransId="{4729556D-445B-405D-87A7-2A980DDD3218}" sibTransId="{C6D79467-27A0-425B-8561-94E54142E602}"/>
    <dgm:cxn modelId="{996C1AE1-2E68-476D-9B00-99465FA3F778}" srcId="{E44B0380-3834-46D5-8EBD-A25C211A717D}" destId="{831D69A9-CF2D-4739-B662-C73DD7AE3582}" srcOrd="2" destOrd="0" parTransId="{0104B2E2-EDA7-4583-9B1C-A39B49CA990B}" sibTransId="{F814E475-9567-4A20-B90B-C130A1AC45B9}"/>
    <dgm:cxn modelId="{45726D2F-1F0A-497E-849F-8D47F2407F1F}" type="presOf" srcId="{831D69A9-CF2D-4739-B662-C73DD7AE3582}" destId="{BA7F28DA-2BA8-4C7C-8653-B069E07CE176}" srcOrd="0" destOrd="0" presId="urn:microsoft.com/office/officeart/2008/layout/LinedList"/>
    <dgm:cxn modelId="{06D03D82-8A48-46B9-90C3-7D26C7C00558}" type="presOf" srcId="{FB7135D1-7E4D-45A2-A638-9D294C57AB93}" destId="{AFC25AD9-A19B-4CAE-8F77-CF18E38840E3}" srcOrd="0" destOrd="0" presId="urn:microsoft.com/office/officeart/2008/layout/LinedList"/>
    <dgm:cxn modelId="{114AE92D-DEF4-44D6-BD69-520F6C810AAF}" srcId="{D18D37C7-2C4B-4C5A-8086-DF8B439731DB}" destId="{6618A2A5-18AA-4918-A8DB-FAE77DBB8FEF}" srcOrd="3" destOrd="0" parTransId="{DB3277E1-8A79-44BC-9D11-EE9EBC19DE56}" sibTransId="{A15DF879-4D62-497D-9EB4-FD9931D17BD9}"/>
    <dgm:cxn modelId="{C4A37DD1-743D-4592-9658-09A23A0CF0F5}" srcId="{C2B21B6A-45A3-473A-B2BF-C242E0469531}" destId="{FA9B7EC0-5188-4A25-A49D-96A029527BAD}" srcOrd="0" destOrd="0" parTransId="{12FF6272-70EA-4958-AB3F-36052D711687}" sibTransId="{2C1A4B7A-8612-4AD2-A68C-80F6C6772D33}"/>
    <dgm:cxn modelId="{F71C29DC-EBC2-416F-B917-4E8F0E717549}" type="presOf" srcId="{C2B21B6A-45A3-473A-B2BF-C242E0469531}" destId="{97ECDAC7-696A-4A55-A1A7-52A70D987488}" srcOrd="0" destOrd="0" presId="urn:microsoft.com/office/officeart/2008/layout/LinedList"/>
    <dgm:cxn modelId="{67A42B6D-EE75-4BEB-A395-9AC90FA3308A}" type="presOf" srcId="{D18D37C7-2C4B-4C5A-8086-DF8B439731DB}" destId="{ABB4DA60-A98C-430E-A6AE-442D471592AA}" srcOrd="0" destOrd="0" presId="urn:microsoft.com/office/officeart/2008/layout/LinedList"/>
    <dgm:cxn modelId="{CD43FD60-253F-4A1D-A96A-7DD2EFB2D632}" type="presOf" srcId="{8E6EF195-F782-4110-8739-CBA2235CDE64}" destId="{1380DA5C-79CF-4E6D-8EF1-5E253DD3307A}" srcOrd="0" destOrd="0" presId="urn:microsoft.com/office/officeart/2008/layout/LinedList"/>
    <dgm:cxn modelId="{0152E658-B732-4E1C-900B-B54B55248C2F}" type="presOf" srcId="{31E466F1-7AAA-40BA-B7C9-E52CBED0B42E}" destId="{A6B39760-1EF2-449B-91C0-C44D6117C79E}" srcOrd="0" destOrd="0" presId="urn:microsoft.com/office/officeart/2008/layout/LinedList"/>
    <dgm:cxn modelId="{2A982F79-4DDD-4BFA-8DF9-FB5D44EFD89F}" type="presOf" srcId="{500FCC11-17B2-40BC-B488-8C1FB69A2ED8}" destId="{42B853A7-2CE9-4E88-9B50-29E4D579C455}" srcOrd="0" destOrd="0" presId="urn:microsoft.com/office/officeart/2008/layout/LinedList"/>
    <dgm:cxn modelId="{8BC75EFD-D472-4920-95C6-70C5354E481D}" type="presParOf" srcId="{11A87339-D4D2-466F-8785-7E323A2BEF8B}" destId="{C3F5DA1C-D1A9-494A-AE79-B6296FF28659}" srcOrd="0" destOrd="0" presId="urn:microsoft.com/office/officeart/2008/layout/LinedList"/>
    <dgm:cxn modelId="{D7FF80EA-7943-4087-BEF1-917ED3F72437}" type="presParOf" srcId="{11A87339-D4D2-466F-8785-7E323A2BEF8B}" destId="{2C6BE587-CBAC-4D31-A63E-B60872003B30}" srcOrd="1" destOrd="0" presId="urn:microsoft.com/office/officeart/2008/layout/LinedList"/>
    <dgm:cxn modelId="{16EC1942-01B1-45BF-B82B-5C9087057B76}" type="presParOf" srcId="{2C6BE587-CBAC-4D31-A63E-B60872003B30}" destId="{42B853A7-2CE9-4E88-9B50-29E4D579C455}" srcOrd="0" destOrd="0" presId="urn:microsoft.com/office/officeart/2008/layout/LinedList"/>
    <dgm:cxn modelId="{871FE951-CC46-4CEB-9134-4280FB5BD3E9}" type="presParOf" srcId="{2C6BE587-CBAC-4D31-A63E-B60872003B30}" destId="{834A67DD-1A57-4B85-B0F4-294248287925}" srcOrd="1" destOrd="0" presId="urn:microsoft.com/office/officeart/2008/layout/LinedList"/>
    <dgm:cxn modelId="{43235CBC-A796-4CFA-8A78-1375BF145FC9}" type="presParOf" srcId="{11A87339-D4D2-466F-8785-7E323A2BEF8B}" destId="{D382AADC-3FFB-4CCF-B4F1-492CE85DEC86}" srcOrd="2" destOrd="0" presId="urn:microsoft.com/office/officeart/2008/layout/LinedList"/>
    <dgm:cxn modelId="{0EB87CC3-24B5-4F6F-804A-AC060683D014}" type="presParOf" srcId="{11A87339-D4D2-466F-8785-7E323A2BEF8B}" destId="{AF1912F0-CDE7-4F68-91D1-60A1E725BC98}" srcOrd="3" destOrd="0" presId="urn:microsoft.com/office/officeart/2008/layout/LinedList"/>
    <dgm:cxn modelId="{7C764656-6167-4F79-81F3-2EF6B8BA54FA}" type="presParOf" srcId="{AF1912F0-CDE7-4F68-91D1-60A1E725BC98}" destId="{A6B39760-1EF2-449B-91C0-C44D6117C79E}" srcOrd="0" destOrd="0" presId="urn:microsoft.com/office/officeart/2008/layout/LinedList"/>
    <dgm:cxn modelId="{2333D1EC-A1FF-45B7-940C-6AC1D1528827}" type="presParOf" srcId="{AF1912F0-CDE7-4F68-91D1-60A1E725BC98}" destId="{8408866C-7E31-41B1-8D13-CBDF5DE3D4E7}" srcOrd="1" destOrd="0" presId="urn:microsoft.com/office/officeart/2008/layout/LinedList"/>
    <dgm:cxn modelId="{92852A0C-F479-4008-9D9A-47A141D423CD}" type="presParOf" srcId="{11A87339-D4D2-466F-8785-7E323A2BEF8B}" destId="{680D0784-7597-48F5-8C20-FC0A0DE21FD7}" srcOrd="4" destOrd="0" presId="urn:microsoft.com/office/officeart/2008/layout/LinedList"/>
    <dgm:cxn modelId="{EECC0507-487D-4D79-AE2F-FA68B8CFEA0B}" type="presParOf" srcId="{11A87339-D4D2-466F-8785-7E323A2BEF8B}" destId="{C526F41E-CBB4-4170-AA97-46C8FFB7464F}" srcOrd="5" destOrd="0" presId="urn:microsoft.com/office/officeart/2008/layout/LinedList"/>
    <dgm:cxn modelId="{A21246D1-E216-43BD-8967-1542B66EE25D}" type="presParOf" srcId="{C526F41E-CBB4-4170-AA97-46C8FFB7464F}" destId="{BA7F28DA-2BA8-4C7C-8653-B069E07CE176}" srcOrd="0" destOrd="0" presId="urn:microsoft.com/office/officeart/2008/layout/LinedList"/>
    <dgm:cxn modelId="{7DB04CB5-25BB-4772-9A52-90B5CB8CE989}" type="presParOf" srcId="{C526F41E-CBB4-4170-AA97-46C8FFB7464F}" destId="{BB73AECF-8E6F-4196-AC44-DBE1D54FF24E}" srcOrd="1" destOrd="0" presId="urn:microsoft.com/office/officeart/2008/layout/LinedList"/>
    <dgm:cxn modelId="{88173C93-F045-49EB-868C-52B98E44ECDF}" type="presParOf" srcId="{11A87339-D4D2-466F-8785-7E323A2BEF8B}" destId="{9DB72924-6470-4D89-B80A-7B43CF1A4A73}" srcOrd="6" destOrd="0" presId="urn:microsoft.com/office/officeart/2008/layout/LinedList"/>
    <dgm:cxn modelId="{7037771D-F591-4DCF-8EFE-394C5D01C3F0}" type="presParOf" srcId="{11A87339-D4D2-466F-8785-7E323A2BEF8B}" destId="{A975CB56-F9B7-46DA-925B-898C6980C052}" srcOrd="7" destOrd="0" presId="urn:microsoft.com/office/officeart/2008/layout/LinedList"/>
    <dgm:cxn modelId="{E5E49D48-7B86-410A-993F-0A94D829383E}" type="presParOf" srcId="{A975CB56-F9B7-46DA-925B-898C6980C052}" destId="{ABB4DA60-A98C-430E-A6AE-442D471592AA}" srcOrd="0" destOrd="0" presId="urn:microsoft.com/office/officeart/2008/layout/LinedList"/>
    <dgm:cxn modelId="{10D55466-3729-457A-8547-BC2E3EADE114}" type="presParOf" srcId="{A975CB56-F9B7-46DA-925B-898C6980C052}" destId="{503EC715-F05C-42B5-A2B4-4C3FDCD647C5}" srcOrd="1" destOrd="0" presId="urn:microsoft.com/office/officeart/2008/layout/LinedList"/>
    <dgm:cxn modelId="{6EE6B81B-BE83-43AF-B705-1BF4A140AE58}" type="presParOf" srcId="{503EC715-F05C-42B5-A2B4-4C3FDCD647C5}" destId="{BC7A778E-2B0D-4191-9C9F-51A9DA790D4C}" srcOrd="0" destOrd="0" presId="urn:microsoft.com/office/officeart/2008/layout/LinedList"/>
    <dgm:cxn modelId="{3A9A421B-5813-4F73-BD34-32718DF84297}" type="presParOf" srcId="{503EC715-F05C-42B5-A2B4-4C3FDCD647C5}" destId="{06E2EBBD-350B-4F70-8588-06694141A0E9}" srcOrd="1" destOrd="0" presId="urn:microsoft.com/office/officeart/2008/layout/LinedList"/>
    <dgm:cxn modelId="{341829FE-A17C-4051-A2C7-B195B29C8553}" type="presParOf" srcId="{06E2EBBD-350B-4F70-8588-06694141A0E9}" destId="{7054231A-9F19-4D4D-82B7-9EFE40E2FCFA}" srcOrd="0" destOrd="0" presId="urn:microsoft.com/office/officeart/2008/layout/LinedList"/>
    <dgm:cxn modelId="{C1556B93-90FB-4C69-A253-5F7BB61C19BA}" type="presParOf" srcId="{06E2EBBD-350B-4F70-8588-06694141A0E9}" destId="{AFC25AD9-A19B-4CAE-8F77-CF18E38840E3}" srcOrd="1" destOrd="0" presId="urn:microsoft.com/office/officeart/2008/layout/LinedList"/>
    <dgm:cxn modelId="{BB84F30C-AC5C-4A16-B8D0-D7B82D96AEE0}" type="presParOf" srcId="{06E2EBBD-350B-4F70-8588-06694141A0E9}" destId="{663D875B-C124-4768-AE27-44F5B186F5B7}" srcOrd="2" destOrd="0" presId="urn:microsoft.com/office/officeart/2008/layout/LinedList"/>
    <dgm:cxn modelId="{F7AE9C90-99B4-4D8B-8989-57313AE0A125}" type="presParOf" srcId="{663D875B-C124-4768-AE27-44F5B186F5B7}" destId="{49082A5C-E3C9-4B59-8A13-20A4EBF84FE6}" srcOrd="0" destOrd="0" presId="urn:microsoft.com/office/officeart/2008/layout/LinedList"/>
    <dgm:cxn modelId="{8B18B9F7-F8EB-4714-AA79-941F648A3863}" type="presParOf" srcId="{49082A5C-E3C9-4B59-8A13-20A4EBF84FE6}" destId="{F9FAC0AB-C13B-4152-A6E9-2E8EEDAF6E97}" srcOrd="0" destOrd="0" presId="urn:microsoft.com/office/officeart/2008/layout/LinedList"/>
    <dgm:cxn modelId="{6CC76F06-FA17-4F01-AC8F-71BD65742A9B}" type="presParOf" srcId="{49082A5C-E3C9-4B59-8A13-20A4EBF84FE6}" destId="{BFB4737E-F292-4CB9-BDB4-F8E05D063298}" srcOrd="1" destOrd="0" presId="urn:microsoft.com/office/officeart/2008/layout/LinedList"/>
    <dgm:cxn modelId="{23802068-76DE-42D8-942D-75E22FE5245D}" type="presParOf" srcId="{49082A5C-E3C9-4B59-8A13-20A4EBF84FE6}" destId="{E314C06A-0A7C-4E9E-9C78-6FE93C55663D}" srcOrd="2" destOrd="0" presId="urn:microsoft.com/office/officeart/2008/layout/LinedList"/>
    <dgm:cxn modelId="{C1125E75-6AF5-4D49-8CF8-D9103055728E}" type="presParOf" srcId="{503EC715-F05C-42B5-A2B4-4C3FDCD647C5}" destId="{F39DC39E-AB7A-40F8-A89B-63966FAB2006}" srcOrd="2" destOrd="0" presId="urn:microsoft.com/office/officeart/2008/layout/LinedList"/>
    <dgm:cxn modelId="{AD891032-C4F4-4F82-87F7-D937D1F60D8D}" type="presParOf" srcId="{503EC715-F05C-42B5-A2B4-4C3FDCD647C5}" destId="{AD699F36-917F-45E8-BE04-F5186CE1CE60}" srcOrd="3" destOrd="0" presId="urn:microsoft.com/office/officeart/2008/layout/LinedList"/>
    <dgm:cxn modelId="{B2FBD33B-2E1D-4656-B711-5CD14E8EB51A}" type="presParOf" srcId="{503EC715-F05C-42B5-A2B4-4C3FDCD647C5}" destId="{F8D46F15-0C0B-457F-9FC9-78900066546E}" srcOrd="4" destOrd="0" presId="urn:microsoft.com/office/officeart/2008/layout/LinedList"/>
    <dgm:cxn modelId="{2D951FA3-C597-4DE1-B778-9C3A9EDC8687}" type="presParOf" srcId="{F8D46F15-0C0B-457F-9FC9-78900066546E}" destId="{668514CD-5E8E-4DC3-BD15-FABBB6F0E23A}" srcOrd="0" destOrd="0" presId="urn:microsoft.com/office/officeart/2008/layout/LinedList"/>
    <dgm:cxn modelId="{C4E3F057-4440-498F-AA6C-29A03340B6B6}" type="presParOf" srcId="{F8D46F15-0C0B-457F-9FC9-78900066546E}" destId="{97ECDAC7-696A-4A55-A1A7-52A70D987488}" srcOrd="1" destOrd="0" presId="urn:microsoft.com/office/officeart/2008/layout/LinedList"/>
    <dgm:cxn modelId="{951F555C-536C-438C-8388-A40261A65181}" type="presParOf" srcId="{F8D46F15-0C0B-457F-9FC9-78900066546E}" destId="{686760EC-BF31-437B-969E-2E6C0377B5F0}" srcOrd="2" destOrd="0" presId="urn:microsoft.com/office/officeart/2008/layout/LinedList"/>
    <dgm:cxn modelId="{9989DD85-70A6-4894-A8FE-9017645A28B1}" type="presParOf" srcId="{686760EC-BF31-437B-969E-2E6C0377B5F0}" destId="{54B92845-340F-4B1D-B805-00C5C2027D7F}" srcOrd="0" destOrd="0" presId="urn:microsoft.com/office/officeart/2008/layout/LinedList"/>
    <dgm:cxn modelId="{27621FA7-B6DF-42BD-8DED-C689BB948CFD}" type="presParOf" srcId="{54B92845-340F-4B1D-B805-00C5C2027D7F}" destId="{73B8B177-5453-4684-B7A7-72D1BADB7ED5}" srcOrd="0" destOrd="0" presId="urn:microsoft.com/office/officeart/2008/layout/LinedList"/>
    <dgm:cxn modelId="{D7097F06-BF7B-466D-9B17-19F59E14B244}" type="presParOf" srcId="{54B92845-340F-4B1D-B805-00C5C2027D7F}" destId="{7AB85DE9-1056-465B-ACDF-26A53B867924}" srcOrd="1" destOrd="0" presId="urn:microsoft.com/office/officeart/2008/layout/LinedList"/>
    <dgm:cxn modelId="{F616D9AB-2AE0-49BA-A109-1407F2E6A075}" type="presParOf" srcId="{54B92845-340F-4B1D-B805-00C5C2027D7F}" destId="{CC22BFD8-0363-4130-8A9C-770C626F874D}" srcOrd="2" destOrd="0" presId="urn:microsoft.com/office/officeart/2008/layout/LinedList"/>
    <dgm:cxn modelId="{282A5239-B6C2-4EC5-8FAD-528F24AFE406}" type="presParOf" srcId="{503EC715-F05C-42B5-A2B4-4C3FDCD647C5}" destId="{B858BBE1-F770-4684-AAEA-D44396A7FCB1}" srcOrd="5" destOrd="0" presId="urn:microsoft.com/office/officeart/2008/layout/LinedList"/>
    <dgm:cxn modelId="{CE884DD4-1D23-4FFE-AC0B-4AD4F88CB24D}" type="presParOf" srcId="{503EC715-F05C-42B5-A2B4-4C3FDCD647C5}" destId="{18E4EE4D-62D2-4DCA-9EF2-C3FC5C6407E8}" srcOrd="6" destOrd="0" presId="urn:microsoft.com/office/officeart/2008/layout/LinedList"/>
    <dgm:cxn modelId="{7C1DEC92-06A7-414A-939F-9A669BE541A7}" type="presParOf" srcId="{503EC715-F05C-42B5-A2B4-4C3FDCD647C5}" destId="{2899E007-6FB4-4C24-816A-8ED1C7BB3FBC}" srcOrd="7" destOrd="0" presId="urn:microsoft.com/office/officeart/2008/layout/LinedList"/>
    <dgm:cxn modelId="{FEA91B1D-1060-4F8B-84D0-E963706266B4}" type="presParOf" srcId="{2899E007-6FB4-4C24-816A-8ED1C7BB3FBC}" destId="{DF5C11C5-C3CD-4DE1-ADDD-C256A2E8FE63}" srcOrd="0" destOrd="0" presId="urn:microsoft.com/office/officeart/2008/layout/LinedList"/>
    <dgm:cxn modelId="{2669AB17-F0DE-4320-8EF2-9BCBC54457B3}" type="presParOf" srcId="{2899E007-6FB4-4C24-816A-8ED1C7BB3FBC}" destId="{F87FD527-E876-4BAD-9905-84F282B2F2CD}" srcOrd="1" destOrd="0" presId="urn:microsoft.com/office/officeart/2008/layout/LinedList"/>
    <dgm:cxn modelId="{048B7D67-884E-4652-91FA-24BC923DB0E7}" type="presParOf" srcId="{2899E007-6FB4-4C24-816A-8ED1C7BB3FBC}" destId="{251132AB-A3EC-42AE-B1D0-7A0C2ECFF20F}" srcOrd="2" destOrd="0" presId="urn:microsoft.com/office/officeart/2008/layout/LinedList"/>
    <dgm:cxn modelId="{52FFC1A3-525D-462C-B187-7D8368FA2781}" type="presParOf" srcId="{251132AB-A3EC-42AE-B1D0-7A0C2ECFF20F}" destId="{B6F3924A-5921-4369-A01C-37BBBD926149}" srcOrd="0" destOrd="0" presId="urn:microsoft.com/office/officeart/2008/layout/LinedList"/>
    <dgm:cxn modelId="{A64788DA-D4B6-4EC8-B6B7-C15D69ED2039}" type="presParOf" srcId="{B6F3924A-5921-4369-A01C-37BBBD926149}" destId="{77BD2370-487A-4AF6-BB77-AB73EFC22575}" srcOrd="0" destOrd="0" presId="urn:microsoft.com/office/officeart/2008/layout/LinedList"/>
    <dgm:cxn modelId="{D50AF3E6-319D-4A9F-A0E9-3C6114EAD919}" type="presParOf" srcId="{B6F3924A-5921-4369-A01C-37BBBD926149}" destId="{1C6CC007-244D-4A5C-A0E8-2C3514A1411C}" srcOrd="1" destOrd="0" presId="urn:microsoft.com/office/officeart/2008/layout/LinedList"/>
    <dgm:cxn modelId="{A311DD0B-7C92-4F1C-854E-188E7541A279}" type="presParOf" srcId="{B6F3924A-5921-4369-A01C-37BBBD926149}" destId="{DE87391C-4BE7-4FF7-AFB7-5F1CFE6F8F11}" srcOrd="2" destOrd="0" presId="urn:microsoft.com/office/officeart/2008/layout/LinedList"/>
    <dgm:cxn modelId="{4EE37B4E-A909-4D26-AABE-4FBDF8074E96}" type="presParOf" srcId="{503EC715-F05C-42B5-A2B4-4C3FDCD647C5}" destId="{A6632158-A0B6-4F00-9FBB-5204631DEB4A}" srcOrd="8" destOrd="0" presId="urn:microsoft.com/office/officeart/2008/layout/LinedList"/>
    <dgm:cxn modelId="{9CB09633-961C-4CDD-8E1F-A2C4E7059E27}" type="presParOf" srcId="{503EC715-F05C-42B5-A2B4-4C3FDCD647C5}" destId="{F13EA76E-AF76-40BD-AC2B-427282B2947E}" srcOrd="9" destOrd="0" presId="urn:microsoft.com/office/officeart/2008/layout/LinedList"/>
    <dgm:cxn modelId="{C9277CE1-4B99-42E3-9182-18C9CA7397F1}" type="presParOf" srcId="{503EC715-F05C-42B5-A2B4-4C3FDCD647C5}" destId="{459A7015-A87F-4062-B098-38FDB1D9B0C8}" srcOrd="10" destOrd="0" presId="urn:microsoft.com/office/officeart/2008/layout/LinedList"/>
    <dgm:cxn modelId="{C14048B8-DF00-4B9C-85C3-044345166C08}" type="presParOf" srcId="{459A7015-A87F-4062-B098-38FDB1D9B0C8}" destId="{277348DE-4C1B-4550-BA79-81C969316C82}" srcOrd="0" destOrd="0" presId="urn:microsoft.com/office/officeart/2008/layout/LinedList"/>
    <dgm:cxn modelId="{6240FFB1-9C46-4363-B9EE-2E75C91D5615}" type="presParOf" srcId="{459A7015-A87F-4062-B098-38FDB1D9B0C8}" destId="{F0EC0934-E15A-49B9-9DC8-8BC583C54F4B}" srcOrd="1" destOrd="0" presId="urn:microsoft.com/office/officeart/2008/layout/LinedList"/>
    <dgm:cxn modelId="{B0CDA5CD-8119-403A-8F81-DFF5F1DF6743}" type="presParOf" srcId="{459A7015-A87F-4062-B098-38FDB1D9B0C8}" destId="{F0D0980C-CBAA-4B86-A787-6E4CE9FD1B9A}" srcOrd="2" destOrd="0" presId="urn:microsoft.com/office/officeart/2008/layout/LinedList"/>
    <dgm:cxn modelId="{9FF5DF67-3D2C-441D-8743-A734D1A251AE}" type="presParOf" srcId="{F0D0980C-CBAA-4B86-A787-6E4CE9FD1B9A}" destId="{BB8FB459-1FE2-4B1E-A218-107B0621A245}" srcOrd="0" destOrd="0" presId="urn:microsoft.com/office/officeart/2008/layout/LinedList"/>
    <dgm:cxn modelId="{80984CFE-4DA7-4184-9548-5148B9CFD5EC}" type="presParOf" srcId="{BB8FB459-1FE2-4B1E-A218-107B0621A245}" destId="{F8B980A1-6012-4A0A-9185-01A0EBE3D8CB}" srcOrd="0" destOrd="0" presId="urn:microsoft.com/office/officeart/2008/layout/LinedList"/>
    <dgm:cxn modelId="{E45FAE03-9C51-4ADC-94D8-B61F3F41650E}" type="presParOf" srcId="{BB8FB459-1FE2-4B1E-A218-107B0621A245}" destId="{1380DA5C-79CF-4E6D-8EF1-5E253DD3307A}" srcOrd="1" destOrd="0" presId="urn:microsoft.com/office/officeart/2008/layout/LinedList"/>
    <dgm:cxn modelId="{197588D0-0EA7-4E49-93BE-9EF774347657}" type="presParOf" srcId="{BB8FB459-1FE2-4B1E-A218-107B0621A245}" destId="{B71B5E50-EF01-46E0-AB04-E49415D0B5D0}" srcOrd="2" destOrd="0" presId="urn:microsoft.com/office/officeart/2008/layout/LinedList"/>
    <dgm:cxn modelId="{2F49B02C-F7EF-41EB-A04F-47EB50FB23E7}" type="presParOf" srcId="{503EC715-F05C-42B5-A2B4-4C3FDCD647C5}" destId="{8740255E-C34B-4E4D-BB14-834098489496}" srcOrd="11" destOrd="0" presId="urn:microsoft.com/office/officeart/2008/layout/LinedList"/>
    <dgm:cxn modelId="{BDE39B3F-6559-4F35-8896-E4092C61DDD1}" type="presParOf" srcId="{503EC715-F05C-42B5-A2B4-4C3FDCD647C5}" destId="{040B098F-0CAC-4E3E-A122-B00FB2A274BF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CD815D-BDD4-475F-8272-D8D286B0703D}">
      <dsp:nvSpPr>
        <dsp:cNvPr id="0" name=""/>
        <dsp:cNvSpPr/>
      </dsp:nvSpPr>
      <dsp:spPr>
        <a:xfrm>
          <a:off x="0" y="3367"/>
          <a:ext cx="744048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2CACDC-74AD-46C8-A2EF-BFF035EFC272}">
      <dsp:nvSpPr>
        <dsp:cNvPr id="0" name=""/>
        <dsp:cNvSpPr/>
      </dsp:nvSpPr>
      <dsp:spPr>
        <a:xfrm>
          <a:off x="0" y="3367"/>
          <a:ext cx="1971327" cy="32627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b="1" kern="1200" dirty="0" smtClean="0">
              <a:solidFill>
                <a:srgbClr val="002E54"/>
              </a:solidFill>
            </a:rPr>
            <a:t>Sobre el pago de las prestaciones en ERTE, </a:t>
          </a:r>
          <a:r>
            <a:rPr lang="es-ES" sz="2400" b="1" kern="1200" dirty="0" smtClean="0">
              <a:solidFill>
                <a:srgbClr val="C00000"/>
              </a:solidFill>
            </a:rPr>
            <a:t>es  importante saber que:</a:t>
          </a:r>
          <a:endParaRPr lang="es-ES_tradnl" sz="2400" b="1" kern="1200" dirty="0">
            <a:solidFill>
              <a:srgbClr val="C00000"/>
            </a:solidFill>
          </a:endParaRPr>
        </a:p>
      </dsp:txBody>
      <dsp:txXfrm>
        <a:off x="0" y="3367"/>
        <a:ext cx="1971327" cy="3262721"/>
      </dsp:txXfrm>
    </dsp:sp>
    <dsp:sp modelId="{082BE837-9319-476B-ACF0-E78CF495653B}">
      <dsp:nvSpPr>
        <dsp:cNvPr id="0" name=""/>
        <dsp:cNvSpPr/>
      </dsp:nvSpPr>
      <dsp:spPr>
        <a:xfrm>
          <a:off x="2073779" y="54347"/>
          <a:ext cx="5361656" cy="1019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>
              <a:solidFill>
                <a:srgbClr val="002E54"/>
              </a:solidFill>
            </a:rPr>
            <a:t>El SEPE abona las prestaciones por desempleo por los </a:t>
          </a:r>
          <a:r>
            <a:rPr lang="es-ES" sz="2000" b="1" kern="1200" dirty="0" smtClean="0">
              <a:solidFill>
                <a:srgbClr val="002E54"/>
              </a:solidFill>
            </a:rPr>
            <a:t>periodos de inactividad </a:t>
          </a:r>
          <a:r>
            <a:rPr lang="es-ES" sz="2000" kern="1200" dirty="0" smtClean="0">
              <a:solidFill>
                <a:srgbClr val="002E54"/>
              </a:solidFill>
            </a:rPr>
            <a:t>de los trabajadores.</a:t>
          </a:r>
          <a:endParaRPr lang="es-ES_tradnl" sz="2000" kern="1200" dirty="0"/>
        </a:p>
      </dsp:txBody>
      <dsp:txXfrm>
        <a:off x="2073779" y="54347"/>
        <a:ext cx="5361656" cy="1019600"/>
      </dsp:txXfrm>
    </dsp:sp>
    <dsp:sp modelId="{C60578B0-7C10-48DE-B296-E4ABEF081BFA}">
      <dsp:nvSpPr>
        <dsp:cNvPr id="0" name=""/>
        <dsp:cNvSpPr/>
      </dsp:nvSpPr>
      <dsp:spPr>
        <a:xfrm>
          <a:off x="1971327" y="1073948"/>
          <a:ext cx="546410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BAF3DC6-4A91-45A1-8B83-2686A48E959A}">
      <dsp:nvSpPr>
        <dsp:cNvPr id="0" name=""/>
        <dsp:cNvSpPr/>
      </dsp:nvSpPr>
      <dsp:spPr>
        <a:xfrm>
          <a:off x="2073779" y="1124928"/>
          <a:ext cx="5361656" cy="1019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>
              <a:solidFill>
                <a:srgbClr val="002E54"/>
              </a:solidFill>
            </a:rPr>
            <a:t>El </a:t>
          </a:r>
          <a:r>
            <a:rPr lang="es-ES" sz="2000" b="1" kern="1200" dirty="0" smtClean="0">
              <a:solidFill>
                <a:srgbClr val="002E54"/>
              </a:solidFill>
            </a:rPr>
            <a:t>cálculo</a:t>
          </a:r>
          <a:r>
            <a:rPr lang="es-ES" sz="2000" kern="1200" dirty="0" smtClean="0">
              <a:solidFill>
                <a:srgbClr val="002E54"/>
              </a:solidFill>
            </a:rPr>
            <a:t> y </a:t>
          </a:r>
          <a:r>
            <a:rPr lang="es-ES" sz="2000" b="1" kern="1200" dirty="0" smtClean="0">
              <a:solidFill>
                <a:srgbClr val="002E54"/>
              </a:solidFill>
            </a:rPr>
            <a:t>pago</a:t>
          </a:r>
          <a:r>
            <a:rPr lang="es-ES" sz="2000" kern="1200" dirty="0" smtClean="0">
              <a:solidFill>
                <a:srgbClr val="002E54"/>
              </a:solidFill>
            </a:rPr>
            <a:t> de las prestaciones por desempleo se determina de forma </a:t>
          </a:r>
          <a:r>
            <a:rPr lang="es-ES" sz="2000" b="1" kern="1200" dirty="0" smtClean="0">
              <a:solidFill>
                <a:srgbClr val="002E54"/>
              </a:solidFill>
            </a:rPr>
            <a:t>mensual</a:t>
          </a:r>
          <a:r>
            <a:rPr lang="es-ES" sz="2000" kern="1200" dirty="0" smtClean="0">
              <a:solidFill>
                <a:srgbClr val="002E54"/>
              </a:solidFill>
            </a:rPr>
            <a:t>.</a:t>
          </a:r>
          <a:endParaRPr lang="es-ES_tradnl" sz="2000" kern="1200" dirty="0"/>
        </a:p>
      </dsp:txBody>
      <dsp:txXfrm>
        <a:off x="2073779" y="1124928"/>
        <a:ext cx="5361656" cy="1019600"/>
      </dsp:txXfrm>
    </dsp:sp>
    <dsp:sp modelId="{DDEA952A-357A-4465-8ABD-832ED4B9B230}">
      <dsp:nvSpPr>
        <dsp:cNvPr id="0" name=""/>
        <dsp:cNvSpPr/>
      </dsp:nvSpPr>
      <dsp:spPr>
        <a:xfrm>
          <a:off x="1971327" y="2144529"/>
          <a:ext cx="546410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0EFD81C-EA62-43D3-8468-AD03C08783EC}">
      <dsp:nvSpPr>
        <dsp:cNvPr id="0" name=""/>
        <dsp:cNvSpPr/>
      </dsp:nvSpPr>
      <dsp:spPr>
        <a:xfrm>
          <a:off x="2073779" y="2195509"/>
          <a:ext cx="5361656" cy="1019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>
              <a:solidFill>
                <a:srgbClr val="002E54"/>
              </a:solidFill>
            </a:rPr>
            <a:t>Para el pago, la empresa comunica a la entidad gestora, </a:t>
          </a:r>
          <a:r>
            <a:rPr lang="es-ES" sz="2000" b="1" kern="1200" dirty="0" smtClean="0">
              <a:solidFill>
                <a:srgbClr val="002E54"/>
              </a:solidFill>
            </a:rPr>
            <a:t>a mes vencido</a:t>
          </a:r>
          <a:r>
            <a:rPr lang="es-ES" sz="2000" kern="1200" dirty="0" smtClean="0">
              <a:solidFill>
                <a:srgbClr val="002E54"/>
              </a:solidFill>
            </a:rPr>
            <a:t>, los periodos de actividad e inactividad del mes inmediato anterior.</a:t>
          </a:r>
          <a:endParaRPr lang="es-ES_tradnl" sz="2000" kern="1200" dirty="0"/>
        </a:p>
      </dsp:txBody>
      <dsp:txXfrm>
        <a:off x="2073779" y="2195509"/>
        <a:ext cx="5361656" cy="1019600"/>
      </dsp:txXfrm>
    </dsp:sp>
    <dsp:sp modelId="{6F53000C-1E57-4CDB-A1D9-727EB817038A}">
      <dsp:nvSpPr>
        <dsp:cNvPr id="0" name=""/>
        <dsp:cNvSpPr/>
      </dsp:nvSpPr>
      <dsp:spPr>
        <a:xfrm>
          <a:off x="1971327" y="3215109"/>
          <a:ext cx="546410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6616F3-56BA-45DE-A145-3479D56674A0}">
      <dsp:nvSpPr>
        <dsp:cNvPr id="0" name=""/>
        <dsp:cNvSpPr/>
      </dsp:nvSpPr>
      <dsp:spPr>
        <a:xfrm>
          <a:off x="0" y="3266089"/>
          <a:ext cx="744048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FF56D0-6E71-4E1B-A0A6-19294873B5C7}">
      <dsp:nvSpPr>
        <dsp:cNvPr id="0" name=""/>
        <dsp:cNvSpPr/>
      </dsp:nvSpPr>
      <dsp:spPr>
        <a:xfrm>
          <a:off x="0" y="3269457"/>
          <a:ext cx="7440488" cy="14830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800" kern="1200" dirty="0" smtClean="0">
            <a:solidFill>
              <a:srgbClr val="002E54"/>
            </a:solidFill>
          </a:endParaRP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>
              <a:solidFill>
                <a:srgbClr val="002E54"/>
              </a:solidFill>
            </a:rPr>
            <a:t>Además, </a:t>
          </a:r>
          <a:r>
            <a:rPr lang="es-ES" sz="1800" b="1" kern="1200" dirty="0" smtClean="0">
              <a:solidFill>
                <a:srgbClr val="002E54"/>
              </a:solidFill>
            </a:rPr>
            <a:t>para la actuación inspectora</a:t>
          </a:r>
          <a:r>
            <a:rPr lang="es-ES" sz="1800" kern="1200" dirty="0" smtClean="0">
              <a:solidFill>
                <a:srgbClr val="002E54"/>
              </a:solidFill>
            </a:rPr>
            <a:t>, la empresa ha de remitir con </a:t>
          </a:r>
          <a:r>
            <a:rPr lang="es-ES" sz="1800" b="1" kern="1200" dirty="0" smtClean="0">
              <a:solidFill>
                <a:srgbClr val="002E54"/>
              </a:solidFill>
            </a:rPr>
            <a:t>carácter previo</a:t>
          </a:r>
          <a:r>
            <a:rPr lang="es-ES" sz="1800" kern="1200" dirty="0" smtClean="0">
              <a:solidFill>
                <a:srgbClr val="002E54"/>
              </a:solidFill>
            </a:rPr>
            <a:t>, las modificaciones en el calendario y horario de trabajo (Artículo 298, TRLGSS y OM ESS 982/2013).</a:t>
          </a:r>
          <a:endParaRPr lang="es-ES_tradnl" sz="1800" kern="1200" dirty="0"/>
        </a:p>
      </dsp:txBody>
      <dsp:txXfrm>
        <a:off x="0" y="3269457"/>
        <a:ext cx="7440488" cy="148307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1" y="1"/>
            <a:ext cx="9905999" cy="589629"/>
          </a:xfrm>
          <a:prstGeom prst="rect">
            <a:avLst/>
          </a:prstGeom>
          <a:solidFill>
            <a:schemeClr val="bg1"/>
          </a:solidFill>
        </p:spPr>
        <p:txBody>
          <a:bodyPr tIns="108000" anchor="ctr" anchorCtr="1"/>
          <a:lstStyle/>
          <a:p>
            <a:pPr algn="ctr"/>
            <a:r>
              <a:rPr lang="es-ES" dirty="0" smtClean="0">
                <a:solidFill>
                  <a:srgbClr val="002E54"/>
                </a:solidFill>
              </a:rPr>
              <a:t>TÍTULO DE LA PRESENTACIÓN (mayúsculas)</a:t>
            </a:r>
            <a:endParaRPr lang="es-ES" dirty="0">
              <a:solidFill>
                <a:srgbClr val="002E54"/>
              </a:solidFill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916723" y="6539230"/>
            <a:ext cx="2072555" cy="344170"/>
          </a:xfrm>
          <a:prstGeom prst="rect">
            <a:avLst/>
          </a:prstGeom>
        </p:spPr>
        <p:txBody>
          <a:bodyPr vert="horz" lIns="91440" tIns="45720" rIns="91440" bIns="45720" rtlCol="0" anchor="ctr" anchorCtr="1"/>
          <a:lstStyle>
            <a:lvl1pPr algn="r">
              <a:defRPr sz="1200"/>
            </a:lvl1pPr>
          </a:lstStyle>
          <a:p>
            <a:fld id="{10BD15B3-EAA1-4198-ACBF-8DC4824F5BBB}" type="slidenum">
              <a:rPr lang="es-ES" smtClean="0">
                <a:solidFill>
                  <a:srgbClr val="002E54"/>
                </a:solidFill>
              </a:rPr>
              <a:pPr/>
              <a:t>‹Nº›</a:t>
            </a:fld>
            <a:endParaRPr lang="es-ES" dirty="0">
              <a:solidFill>
                <a:srgbClr val="002E5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37677046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292600" cy="344170"/>
          </a:xfrm>
          <a:prstGeom prst="rect">
            <a:avLst/>
          </a:prstGeom>
        </p:spPr>
        <p:txBody>
          <a:bodyPr vert="horz" lIns="95939" tIns="47969" rIns="95939" bIns="47969" rtlCol="0"/>
          <a:lstStyle>
            <a:lvl1pPr algn="l">
              <a:defRPr sz="1300"/>
            </a:lvl1pPr>
          </a:lstStyle>
          <a:p>
            <a:r>
              <a:rPr lang="es-ES" smtClean="0"/>
              <a:t>encabezado de ttttt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5611109" y="0"/>
            <a:ext cx="4292600" cy="344170"/>
          </a:xfrm>
          <a:prstGeom prst="rect">
            <a:avLst/>
          </a:prstGeom>
        </p:spPr>
        <p:txBody>
          <a:bodyPr vert="horz" lIns="95939" tIns="47969" rIns="95939" bIns="47969" rtlCol="0"/>
          <a:lstStyle>
            <a:lvl1pPr algn="r">
              <a:defRPr sz="1300"/>
            </a:lvl1pPr>
          </a:lstStyle>
          <a:p>
            <a:fld id="{46C22226-794F-4B59-9E66-45820CACF873}" type="datetimeFigureOut">
              <a:rPr lang="es-ES" smtClean="0"/>
              <a:pPr/>
              <a:t>28/07/2020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3232150" y="515938"/>
            <a:ext cx="3441700" cy="2581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939" tIns="47969" rIns="95939" bIns="47969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990600" y="3269615"/>
            <a:ext cx="7924800" cy="3097530"/>
          </a:xfrm>
          <a:prstGeom prst="rect">
            <a:avLst/>
          </a:prstGeom>
        </p:spPr>
        <p:txBody>
          <a:bodyPr vert="horz" lIns="95939" tIns="47969" rIns="95939" bIns="47969" rtlCol="0">
            <a:normAutofit/>
          </a:bodyPr>
          <a:lstStyle/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2" y="6538036"/>
            <a:ext cx="4292600" cy="344170"/>
          </a:xfrm>
          <a:prstGeom prst="rect">
            <a:avLst/>
          </a:prstGeom>
        </p:spPr>
        <p:txBody>
          <a:bodyPr vert="horz" lIns="95939" tIns="47969" rIns="95939" bIns="47969" rtlCol="0" anchor="b"/>
          <a:lstStyle>
            <a:lvl1pPr algn="l">
              <a:defRPr sz="13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5611109" y="6538036"/>
            <a:ext cx="4292600" cy="344170"/>
          </a:xfrm>
          <a:prstGeom prst="rect">
            <a:avLst/>
          </a:prstGeom>
        </p:spPr>
        <p:txBody>
          <a:bodyPr vert="horz" lIns="95939" tIns="47969" rIns="95939" bIns="47969" rtlCol="0" anchor="b"/>
          <a:lstStyle>
            <a:lvl1pPr algn="r">
              <a:defRPr sz="1300"/>
            </a:lvl1pPr>
          </a:lstStyle>
          <a:p>
            <a:fld id="{F233730F-0A85-4348-8F71-C694992FA1A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29779252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3 Marcador de encabezado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s-ES" smtClean="0"/>
              <a:t>encabezado de ttttt</a:t>
            </a: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233730F-0A85-4348-8F71-C694992FA1A5}" type="slidenum">
              <a:rPr lang="es-ES" smtClean="0"/>
              <a:pPr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5653714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ARE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TERIOR UN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 userDrawn="1"/>
        </p:nvSpPr>
        <p:spPr>
          <a:xfrm>
            <a:off x="0" y="0"/>
            <a:ext cx="9144000" cy="907200"/>
          </a:xfrm>
          <a:prstGeom prst="rect">
            <a:avLst/>
          </a:prstGeom>
          <a:solidFill>
            <a:srgbClr val="002E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5" name="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2136" y="6387437"/>
            <a:ext cx="549424" cy="36512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rgbClr val="002E5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CD32176-65D9-4359-8594-D1C589AFA430}" type="slidenum">
              <a:rPr lang="es-ES_tradnl" smtClean="0"/>
              <a:pPr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xmlns="" val="1339373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ERIOR UN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6"/>
          <p:cNvPicPr>
            <a:picLocks noChangeAspect="1"/>
          </p:cNvPicPr>
          <p:nvPr userDrawn="1"/>
        </p:nvPicPr>
        <p:blipFill>
          <a:blip r:embed="rId2" cstate="print"/>
          <a:srcRect b="84375"/>
          <a:stretch>
            <a:fillRect/>
          </a:stretch>
        </p:blipFill>
        <p:spPr bwMode="auto">
          <a:xfrm>
            <a:off x="0" y="0"/>
            <a:ext cx="9144032" cy="908720"/>
          </a:xfrm>
          <a:prstGeom prst="rect">
            <a:avLst/>
          </a:prstGeom>
          <a:solidFill>
            <a:srgbClr val="7AB2DC"/>
          </a:solidFill>
          <a:ln w="9525">
            <a:noFill/>
            <a:miter lim="800000"/>
            <a:headEnd/>
            <a:tailEnd/>
          </a:ln>
        </p:spPr>
      </p:pic>
      <p:sp>
        <p:nvSpPr>
          <p:cNvPr id="8" name="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2136" y="6387437"/>
            <a:ext cx="549424" cy="36512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rgbClr val="002E5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CD32176-65D9-4359-8594-D1C589AFA430}" type="slidenum">
              <a:rPr lang="es-ES_tradnl" smtClean="0"/>
              <a:pPr/>
              <a:t>‹Nº›</a:t>
            </a:fld>
            <a:endParaRPr lang="es-ES_tradnl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2E5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 descr="cadeneta válida ppt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-7693479" y="5805296"/>
            <a:ext cx="24530958" cy="288000"/>
          </a:xfrm>
          <a:prstGeom prst="rect">
            <a:avLst/>
          </a:prstGeom>
        </p:spPr>
      </p:pic>
      <p:pic>
        <p:nvPicPr>
          <p:cNvPr id="5" name="4 Imagen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444048" y="6237312"/>
            <a:ext cx="2255904" cy="504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9 Imagen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097328" y="6354000"/>
            <a:ext cx="1933632" cy="432000"/>
          </a:xfrm>
          <a:prstGeom prst="rect">
            <a:avLst/>
          </a:prstGeom>
        </p:spPr>
      </p:pic>
      <p:pic>
        <p:nvPicPr>
          <p:cNvPr id="3" name="2 Imagen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3881" y="6498000"/>
            <a:ext cx="6304383" cy="1692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679" r:id="rId2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sede.sepe.gob.es/portalSedeEstaticos/flows/gestorContenidos?page=comunicados" TargetMode="Externa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sede.sepe.gob.es/portalSedeEstaticos/flows/gestorContenidos?page=comunicados" TargetMode="Externa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sede.sepe.gob.es/portalSedeEstaticos/flows/gestorContenidos?page=comunicados" TargetMode="Externa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s://sede.sepe.gob.es/portalSedeEstaticos/flows/gestorContenidos?page=comunicados" TargetMode="Externa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sede.sepe.gob.es/portalSedeEstaticos/Redirect.do?page=comunicados" TargetMode="External"/><Relationship Id="rId7" Type="http://schemas.openxmlformats.org/officeDocument/2006/relationships/hyperlink" Target="https://sede.sepe.gob.es/contenidosSede/generico.do?pagina=/proce_empresa/certificados_orden_ESS_982_2013.htm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sede.sepe.gob.es/DCertificadosWeb/ActionNavegacion.do?accion=navegacion" TargetMode="External"/><Relationship Id="rId5" Type="http://schemas.openxmlformats.org/officeDocument/2006/relationships/hyperlink" Target="https://sede.sepe.gob.es/portalSedeEstaticos/Redirect.do?page=altaEREs" TargetMode="External"/><Relationship Id="rId4" Type="http://schemas.openxmlformats.org/officeDocument/2006/relationships/hyperlink" Target="https://sede.sepe.gob.es/contenidosSede/generico.do?pagina=/proce_empresa/certificados_empresa.html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/>
        </p:nvSpPr>
        <p:spPr>
          <a:xfrm>
            <a:off x="156546" y="1628800"/>
            <a:ext cx="8640959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ES" sz="36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ES" sz="3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Guía básica tramitación prestaciones por desempleo por ERTES COVID-19</a:t>
            </a:r>
          </a:p>
          <a:p>
            <a:pPr algn="ctr"/>
            <a:r>
              <a:rPr lang="es-E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Real Decreto-ley 24/2020, de 26 de Junio</a:t>
            </a:r>
            <a:endParaRPr lang="es-E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ES" sz="36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79512" y="188640"/>
            <a:ext cx="864095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Comunicación de actividad </a:t>
            </a:r>
            <a:r>
              <a:rPr lang="es-ES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 SEPE</a:t>
            </a:r>
            <a:endParaRPr lang="es-ES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E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ERTEs </a:t>
            </a:r>
            <a:r>
              <a:rPr lang="es-ES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posteriores </a:t>
            </a:r>
            <a:r>
              <a:rPr lang="es-E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27 de junio de 2020 </a:t>
            </a:r>
            <a:r>
              <a:rPr lang="es-ES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(I).</a:t>
            </a:r>
            <a:endParaRPr lang="es-ES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E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(II).</a:t>
            </a:r>
            <a:endParaRPr lang="es-E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CD32176-65D9-4359-8594-D1C589AFA430}" type="slidenum">
              <a:rPr lang="es-ES_tradnl" smtClean="0"/>
              <a:pPr/>
              <a:t>10</a:t>
            </a:fld>
            <a:endParaRPr lang="es-ES_tradnl" dirty="0"/>
          </a:p>
        </p:txBody>
      </p:sp>
      <p:sp>
        <p:nvSpPr>
          <p:cNvPr id="4" name="3 CuadroTexto"/>
          <p:cNvSpPr txBox="1"/>
          <p:nvPr/>
        </p:nvSpPr>
        <p:spPr>
          <a:xfrm>
            <a:off x="1187624" y="1628800"/>
            <a:ext cx="6228693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rgbClr val="002E54"/>
                </a:solidFill>
              </a:rPr>
              <a:t>¿QUÉ ACTIVIDAD SE COMUNICA AL SEPE?</a:t>
            </a:r>
          </a:p>
          <a:p>
            <a:endParaRPr lang="es-ES" b="1" dirty="0">
              <a:solidFill>
                <a:srgbClr val="002E54"/>
              </a:solidFill>
            </a:endParaRPr>
          </a:p>
          <a:p>
            <a:pPr lvl="1"/>
            <a:endParaRPr lang="es-ES" sz="1400" dirty="0">
              <a:solidFill>
                <a:srgbClr val="002E54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>
                <a:solidFill>
                  <a:srgbClr val="002E54"/>
                </a:solidFill>
              </a:rPr>
              <a:t>Se comunican los </a:t>
            </a:r>
            <a:r>
              <a:rPr lang="es-ES" b="1" dirty="0" smtClean="0">
                <a:solidFill>
                  <a:srgbClr val="002E54"/>
                </a:solidFill>
              </a:rPr>
              <a:t>días de actividad </a:t>
            </a:r>
            <a:r>
              <a:rPr lang="es-ES" dirty="0" smtClean="0">
                <a:solidFill>
                  <a:srgbClr val="002E54"/>
                </a:solidFill>
              </a:rPr>
              <a:t>realizados con la misma jornada que tuviera la persona trabajadora previa al ERTE.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solidFill>
                <a:srgbClr val="002E54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>
                <a:solidFill>
                  <a:srgbClr val="002E54"/>
                </a:solidFill>
              </a:rPr>
              <a:t>Cuando realice una jornada diaria inferior a la que tuviera previa al ERTE, se comunican los </a:t>
            </a:r>
            <a:r>
              <a:rPr lang="es-ES" b="1" dirty="0" smtClean="0">
                <a:solidFill>
                  <a:srgbClr val="002E54"/>
                </a:solidFill>
              </a:rPr>
              <a:t>días de actividad equivalente</a:t>
            </a:r>
            <a:r>
              <a:rPr lang="es-ES" dirty="0" smtClean="0">
                <a:solidFill>
                  <a:srgbClr val="002E54"/>
                </a:solidFill>
              </a:rPr>
              <a:t>.</a:t>
            </a:r>
          </a:p>
          <a:p>
            <a:r>
              <a:rPr lang="es-ES" dirty="0" smtClean="0">
                <a:solidFill>
                  <a:srgbClr val="002E54"/>
                </a:solidFill>
              </a:rPr>
              <a:t> </a:t>
            </a:r>
          </a:p>
          <a:p>
            <a:endParaRPr lang="es-ES" dirty="0">
              <a:solidFill>
                <a:srgbClr val="002E54"/>
              </a:solidFill>
            </a:endParaRPr>
          </a:p>
          <a:p>
            <a:endParaRPr lang="es-ES" dirty="0" smtClean="0">
              <a:solidFill>
                <a:srgbClr val="002E54"/>
              </a:solidFill>
            </a:endParaRPr>
          </a:p>
          <a:p>
            <a:endParaRPr lang="es-ES" dirty="0">
              <a:solidFill>
                <a:srgbClr val="002E54"/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539552" y="6073551"/>
            <a:ext cx="806489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400" dirty="0">
                <a:solidFill>
                  <a:srgbClr val="002E54"/>
                </a:solidFill>
              </a:rPr>
              <a:t>	</a:t>
            </a:r>
            <a:r>
              <a:rPr lang="es-ES" sz="1400" dirty="0">
                <a:solidFill>
                  <a:srgbClr val="002E54"/>
                </a:solidFill>
                <a:hlinkClick r:id="rId2"/>
              </a:rPr>
              <a:t>https://sede.sepe.gob.es/portalSedeEstaticos/flows/gestorContenidos?page=comunicados</a:t>
            </a:r>
            <a:endParaRPr lang="es-ES" sz="1400" dirty="0">
              <a:solidFill>
                <a:srgbClr val="002E5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862337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79512" y="188640"/>
            <a:ext cx="864095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Comunicación de actividad </a:t>
            </a:r>
            <a:r>
              <a:rPr lang="es-ES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 SEPE</a:t>
            </a:r>
            <a:endParaRPr lang="es-ES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E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ERTEs </a:t>
            </a:r>
            <a:r>
              <a:rPr lang="es-ES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posteriores </a:t>
            </a:r>
            <a:r>
              <a:rPr lang="es-E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27 de junio de 2020 </a:t>
            </a:r>
            <a:r>
              <a:rPr lang="es-ES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(II).</a:t>
            </a:r>
            <a:endParaRPr lang="es-ES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E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(II).</a:t>
            </a:r>
            <a:endParaRPr lang="es-E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CD32176-65D9-4359-8594-D1C589AFA430}" type="slidenum">
              <a:rPr lang="es-ES_tradnl" smtClean="0"/>
              <a:pPr/>
              <a:t>11</a:t>
            </a:fld>
            <a:endParaRPr lang="es-ES_tradnl" dirty="0"/>
          </a:p>
        </p:txBody>
      </p:sp>
      <p:sp>
        <p:nvSpPr>
          <p:cNvPr id="4" name="3 CuadroTexto"/>
          <p:cNvSpPr txBox="1"/>
          <p:nvPr/>
        </p:nvSpPr>
        <p:spPr>
          <a:xfrm>
            <a:off x="791580" y="1204303"/>
            <a:ext cx="7884876" cy="64710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00"/>
              </a:lnSpc>
            </a:pPr>
            <a:r>
              <a:rPr lang="es-ES" dirty="0" smtClean="0">
                <a:solidFill>
                  <a:srgbClr val="002E54"/>
                </a:solidFill>
              </a:rPr>
              <a:t> </a:t>
            </a:r>
          </a:p>
          <a:p>
            <a:pPr marL="268288" lvl="1" algn="just"/>
            <a:r>
              <a:rPr lang="es-ES" sz="2400" b="1" dirty="0" smtClean="0">
                <a:solidFill>
                  <a:srgbClr val="002E54"/>
                </a:solidFill>
              </a:rPr>
              <a:t>¿Como se calculan los días de actividad equivalente </a:t>
            </a:r>
            <a:r>
              <a:rPr lang="es-ES" sz="2000" b="1" dirty="0" smtClean="0">
                <a:solidFill>
                  <a:srgbClr val="002E54"/>
                </a:solidFill>
              </a:rPr>
              <a:t>(DAE)</a:t>
            </a:r>
            <a:r>
              <a:rPr lang="es-ES" sz="2400" b="1" dirty="0" smtClean="0">
                <a:solidFill>
                  <a:srgbClr val="002E54"/>
                </a:solidFill>
              </a:rPr>
              <a:t>? </a:t>
            </a:r>
            <a:endParaRPr lang="es-ES" sz="1400" dirty="0">
              <a:solidFill>
                <a:srgbClr val="002E54"/>
              </a:solidFill>
            </a:endParaRPr>
          </a:p>
          <a:p>
            <a:pPr marL="285750" indent="-285750" algn="just">
              <a:lnSpc>
                <a:spcPts val="1000"/>
              </a:lnSpc>
              <a:buFont typeface="Arial" panose="020B0604020202020204" pitchFamily="34" charset="0"/>
              <a:buChar char="•"/>
            </a:pPr>
            <a:endParaRPr lang="es-ES" dirty="0" smtClean="0">
              <a:solidFill>
                <a:srgbClr val="002E54"/>
              </a:solidFill>
            </a:endParaRPr>
          </a:p>
          <a:p>
            <a:pPr marL="268288" lvl="1" algn="just"/>
            <a:r>
              <a:rPr lang="es-ES" dirty="0">
                <a:solidFill>
                  <a:srgbClr val="002E54"/>
                </a:solidFill>
              </a:rPr>
              <a:t>Se calculan con la siguiente </a:t>
            </a:r>
            <a:r>
              <a:rPr lang="es-ES" b="1" dirty="0">
                <a:solidFill>
                  <a:srgbClr val="002E54"/>
                </a:solidFill>
              </a:rPr>
              <a:t>fórmula</a:t>
            </a:r>
            <a:r>
              <a:rPr lang="es-ES" dirty="0">
                <a:solidFill>
                  <a:srgbClr val="002E54"/>
                </a:solidFill>
              </a:rPr>
              <a:t>: </a:t>
            </a:r>
            <a:endParaRPr lang="es-ES" dirty="0" smtClean="0">
              <a:solidFill>
                <a:srgbClr val="002E54"/>
              </a:solidFill>
            </a:endParaRPr>
          </a:p>
          <a:p>
            <a:pPr lvl="1" algn="just">
              <a:lnSpc>
                <a:spcPts val="1000"/>
              </a:lnSpc>
            </a:pPr>
            <a:endParaRPr lang="es-ES" dirty="0">
              <a:solidFill>
                <a:srgbClr val="002E54"/>
              </a:solidFill>
            </a:endParaRPr>
          </a:p>
          <a:p>
            <a:pPr lvl="1" algn="just"/>
            <a:endParaRPr lang="es-ES" dirty="0" smtClean="0">
              <a:solidFill>
                <a:srgbClr val="002E54"/>
              </a:solidFill>
            </a:endParaRPr>
          </a:p>
          <a:p>
            <a:pPr lvl="1" algn="just"/>
            <a:endParaRPr lang="es-ES" u="sng" dirty="0" smtClean="0">
              <a:solidFill>
                <a:srgbClr val="002E54"/>
              </a:solidFill>
            </a:endParaRPr>
          </a:p>
          <a:p>
            <a:pPr lvl="1" algn="just"/>
            <a:endParaRPr lang="es-ES" dirty="0" smtClean="0">
              <a:solidFill>
                <a:srgbClr val="002E54"/>
              </a:solidFill>
            </a:endParaRPr>
          </a:p>
          <a:p>
            <a:pPr lvl="1" algn="just">
              <a:lnSpc>
                <a:spcPts val="600"/>
              </a:lnSpc>
            </a:pPr>
            <a:endParaRPr lang="es-ES" sz="1600" dirty="0" smtClean="0">
              <a:solidFill>
                <a:srgbClr val="002E54"/>
              </a:solidFill>
            </a:endParaRPr>
          </a:p>
          <a:p>
            <a:pPr marL="268288" lvl="1" algn="just"/>
            <a:r>
              <a:rPr lang="es-ES" sz="1600" dirty="0" smtClean="0">
                <a:solidFill>
                  <a:srgbClr val="002E54"/>
                </a:solidFill>
              </a:rPr>
              <a:t>En </a:t>
            </a:r>
            <a:r>
              <a:rPr lang="es-ES" sz="1600" dirty="0">
                <a:solidFill>
                  <a:srgbClr val="002E54"/>
                </a:solidFill>
              </a:rPr>
              <a:t>caso de fracción, se redondea según reglas generales.</a:t>
            </a:r>
          </a:p>
          <a:p>
            <a:pPr marL="268288" lvl="1" algn="just"/>
            <a:endParaRPr lang="es-ES" sz="1600" dirty="0" smtClean="0">
              <a:solidFill>
                <a:srgbClr val="002E54"/>
              </a:solidFill>
            </a:endParaRPr>
          </a:p>
          <a:p>
            <a:pPr marL="268288" lvl="1" algn="just"/>
            <a:r>
              <a:rPr lang="es-ES" sz="1600" dirty="0" smtClean="0">
                <a:solidFill>
                  <a:srgbClr val="002E54"/>
                </a:solidFill>
              </a:rPr>
              <a:t>Cuando se combinen días de actividad e inactividad, los intervalos de actividad equivalentes  se  distribuirán entre las fechas en que haya habido actividad real.</a:t>
            </a:r>
            <a:endParaRPr lang="es-ES" sz="1600" dirty="0">
              <a:solidFill>
                <a:srgbClr val="002E54"/>
              </a:solidFill>
            </a:endParaRPr>
          </a:p>
          <a:p>
            <a:pPr marL="268288" lvl="1" algn="just"/>
            <a:endParaRPr lang="es-ES" sz="1600" dirty="0" smtClean="0">
              <a:solidFill>
                <a:srgbClr val="002E54"/>
              </a:solidFill>
            </a:endParaRPr>
          </a:p>
          <a:p>
            <a:pPr marL="268288" lvl="1" algn="just"/>
            <a:r>
              <a:rPr lang="es-ES" sz="1600" dirty="0" smtClean="0">
                <a:solidFill>
                  <a:srgbClr val="002E54"/>
                </a:solidFill>
              </a:rPr>
              <a:t>Cuando haya actividad todos los días, con jornada reducida, los </a:t>
            </a:r>
            <a:r>
              <a:rPr lang="es-ES" sz="1600" dirty="0">
                <a:solidFill>
                  <a:srgbClr val="002E54"/>
                </a:solidFill>
              </a:rPr>
              <a:t>días de actividad equivalentes se harán coincidir con los últimos días </a:t>
            </a:r>
            <a:r>
              <a:rPr lang="es-ES" sz="1600" dirty="0" smtClean="0">
                <a:solidFill>
                  <a:srgbClr val="002E54"/>
                </a:solidFill>
              </a:rPr>
              <a:t>del </a:t>
            </a:r>
            <a:r>
              <a:rPr lang="es-ES" sz="1600" dirty="0">
                <a:solidFill>
                  <a:srgbClr val="002E54"/>
                </a:solidFill>
              </a:rPr>
              <a:t>mes/periodo al que haga referencia la comunicación,  que hubiesen sido laborables para el trabajador.</a:t>
            </a:r>
          </a:p>
          <a:p>
            <a:pPr marL="268288" lvl="1" algn="just"/>
            <a:r>
              <a:rPr lang="es-ES" sz="1600" dirty="0" smtClean="0">
                <a:solidFill>
                  <a:srgbClr val="002E54"/>
                </a:solidFill>
              </a:rPr>
              <a:t>Los </a:t>
            </a:r>
            <a:r>
              <a:rPr lang="es-ES" sz="1600" dirty="0">
                <a:solidFill>
                  <a:srgbClr val="002E54"/>
                </a:solidFill>
              </a:rPr>
              <a:t>días de inactividad se marcan empezando a partir del primer día laborable del mes</a:t>
            </a:r>
            <a:r>
              <a:rPr lang="es-ES" sz="1600" dirty="0" smtClean="0">
                <a:solidFill>
                  <a:srgbClr val="002E54"/>
                </a:solidFill>
              </a:rPr>
              <a:t>.</a:t>
            </a:r>
          </a:p>
          <a:p>
            <a:pPr marL="268288" lvl="1" algn="just"/>
            <a:endParaRPr lang="es-ES" sz="1600" dirty="0" smtClean="0">
              <a:solidFill>
                <a:srgbClr val="002E54"/>
              </a:solidFill>
            </a:endParaRPr>
          </a:p>
          <a:p>
            <a:pPr marL="268288" lvl="1" algn="just"/>
            <a:r>
              <a:rPr lang="es-ES" sz="1600" dirty="0" smtClean="0">
                <a:solidFill>
                  <a:srgbClr val="002E54"/>
                </a:solidFill>
              </a:rPr>
              <a:t>Cuando </a:t>
            </a:r>
            <a:r>
              <a:rPr lang="es-ES" sz="1600" dirty="0">
                <a:solidFill>
                  <a:srgbClr val="002E54"/>
                </a:solidFill>
              </a:rPr>
              <a:t>alguno/s de los intervalos de inactividad que se comuniquen afecte a </a:t>
            </a:r>
            <a:r>
              <a:rPr lang="es-ES" sz="1600" b="1" dirty="0">
                <a:solidFill>
                  <a:srgbClr val="002E54"/>
                </a:solidFill>
              </a:rPr>
              <a:t>menos de cinco días laborables</a:t>
            </a:r>
            <a:r>
              <a:rPr lang="es-ES" sz="1600" dirty="0">
                <a:solidFill>
                  <a:srgbClr val="002E54"/>
                </a:solidFill>
              </a:rPr>
              <a:t> consecutivos, deberá indicarse la aplicación del coeficiente 1,25 </a:t>
            </a:r>
            <a:endParaRPr lang="es-ES_tradnl" sz="1600" dirty="0"/>
          </a:p>
          <a:p>
            <a:pPr marL="268288" lvl="1" algn="just"/>
            <a:endParaRPr lang="es-ES" sz="1600" dirty="0" smtClean="0">
              <a:solidFill>
                <a:srgbClr val="002E54"/>
              </a:solidFill>
            </a:endParaRPr>
          </a:p>
          <a:p>
            <a:pPr algn="just"/>
            <a:endParaRPr lang="es-ES_tradnl" dirty="0" smtClean="0">
              <a:solidFill>
                <a:srgbClr val="002E54"/>
              </a:solidFill>
            </a:endParaRPr>
          </a:p>
          <a:p>
            <a:pPr algn="just"/>
            <a:endParaRPr lang="es-ES" dirty="0">
              <a:solidFill>
                <a:srgbClr val="002E54"/>
              </a:solidFill>
            </a:endParaRPr>
          </a:p>
          <a:p>
            <a:pPr algn="just"/>
            <a:endParaRPr lang="es-ES" dirty="0" smtClean="0">
              <a:solidFill>
                <a:srgbClr val="002E54"/>
              </a:solidFill>
            </a:endParaRPr>
          </a:p>
          <a:p>
            <a:pPr algn="just"/>
            <a:endParaRPr lang="es-ES" dirty="0">
              <a:solidFill>
                <a:srgbClr val="002E54"/>
              </a:solidFill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791580" y="2780928"/>
            <a:ext cx="3960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_tradnl" dirty="0"/>
          </a:p>
        </p:txBody>
      </p:sp>
      <p:cxnSp>
        <p:nvCxnSpPr>
          <p:cNvPr id="15" name="14 Conector recto"/>
          <p:cNvCxnSpPr/>
          <p:nvPr/>
        </p:nvCxnSpPr>
        <p:spPr>
          <a:xfrm>
            <a:off x="1956508" y="2538084"/>
            <a:ext cx="633670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17 Grupo"/>
          <p:cNvGrpSpPr/>
          <p:nvPr/>
        </p:nvGrpSpPr>
        <p:grpSpPr>
          <a:xfrm>
            <a:off x="840384" y="2176936"/>
            <a:ext cx="7704856" cy="748923"/>
            <a:chOff x="899592" y="2420888"/>
            <a:chExt cx="7704856" cy="748923"/>
          </a:xfrm>
        </p:grpSpPr>
        <p:sp>
          <p:nvSpPr>
            <p:cNvPr id="11" name="10 CuadroTexto"/>
            <p:cNvSpPr txBox="1"/>
            <p:nvPr/>
          </p:nvSpPr>
          <p:spPr>
            <a:xfrm>
              <a:off x="899592" y="2420888"/>
              <a:ext cx="7704856" cy="74892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marL="1165225" lvl="1" algn="just">
                <a:spcBef>
                  <a:spcPts val="600"/>
                </a:spcBef>
                <a:spcAft>
                  <a:spcPts val="600"/>
                </a:spcAft>
              </a:pPr>
              <a:r>
                <a:rPr lang="es-ES" b="1" dirty="0">
                  <a:solidFill>
                    <a:srgbClr val="002E54"/>
                  </a:solidFill>
                </a:rPr>
                <a:t>Número de horas totales trabajadas en el </a:t>
              </a:r>
              <a:r>
                <a:rPr lang="es-ES" b="1" dirty="0" smtClean="0">
                  <a:solidFill>
                    <a:srgbClr val="002E54"/>
                  </a:solidFill>
                </a:rPr>
                <a:t>mes</a:t>
              </a:r>
            </a:p>
            <a:p>
              <a:pPr marL="1165225" lvl="1" algn="just">
                <a:spcBef>
                  <a:spcPts val="200"/>
                </a:spcBef>
              </a:pPr>
              <a:r>
                <a:rPr lang="es-ES" b="1" dirty="0" smtClean="0">
                  <a:solidFill>
                    <a:srgbClr val="002E54"/>
                  </a:solidFill>
                </a:rPr>
                <a:t>Número </a:t>
              </a:r>
              <a:r>
                <a:rPr lang="es-ES" b="1" dirty="0">
                  <a:solidFill>
                    <a:srgbClr val="002E54"/>
                  </a:solidFill>
                </a:rPr>
                <a:t>de horas de jornada diaria del trabajador previa al </a:t>
              </a:r>
              <a:r>
                <a:rPr lang="es-ES" b="1" dirty="0" smtClean="0">
                  <a:solidFill>
                    <a:srgbClr val="002E54"/>
                  </a:solidFill>
                </a:rPr>
                <a:t>ERTE</a:t>
              </a:r>
              <a:endParaRPr lang="es-ES" b="1" dirty="0">
                <a:solidFill>
                  <a:srgbClr val="002E54"/>
                </a:solidFill>
              </a:endParaRPr>
            </a:p>
          </p:txBody>
        </p:sp>
        <p:sp>
          <p:nvSpPr>
            <p:cNvPr id="17" name="16 CuadroTexto"/>
            <p:cNvSpPr txBox="1"/>
            <p:nvPr/>
          </p:nvSpPr>
          <p:spPr>
            <a:xfrm>
              <a:off x="1151620" y="2597428"/>
              <a:ext cx="86409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b="1" dirty="0" smtClean="0"/>
                <a:t>DAE  =</a:t>
              </a:r>
              <a:endParaRPr lang="es-ES_tradnl" b="1" dirty="0"/>
            </a:p>
          </p:txBody>
        </p:sp>
      </p:grpSp>
    </p:spTree>
    <p:extLst>
      <p:ext uri="{BB962C8B-B14F-4D97-AF65-F5344CB8AC3E}">
        <p14:creationId xmlns:p14="http://schemas.microsoft.com/office/powerpoint/2010/main" xmlns="" val="2332679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79512" y="188640"/>
            <a:ext cx="864095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Comunicación de actividad a la entidad gestora</a:t>
            </a:r>
          </a:p>
          <a:p>
            <a:pPr algn="ctr"/>
            <a:r>
              <a:rPr lang="es-E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ERTEs </a:t>
            </a:r>
            <a:r>
              <a:rPr lang="es-ES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posteriores </a:t>
            </a:r>
            <a:r>
              <a:rPr lang="es-E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27 de junio de 2020 </a:t>
            </a:r>
            <a:r>
              <a:rPr lang="es-ES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(III).</a:t>
            </a:r>
            <a:endParaRPr lang="es-ES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E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(II).</a:t>
            </a:r>
            <a:endParaRPr lang="es-E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CD32176-65D9-4359-8594-D1C589AFA430}" type="slidenum">
              <a:rPr lang="es-ES_tradnl" smtClean="0"/>
              <a:pPr/>
              <a:t>12</a:t>
            </a:fld>
            <a:endParaRPr lang="es-ES_tradnl" dirty="0"/>
          </a:p>
        </p:txBody>
      </p:sp>
      <p:sp>
        <p:nvSpPr>
          <p:cNvPr id="4" name="3 CuadroTexto"/>
          <p:cNvSpPr txBox="1"/>
          <p:nvPr/>
        </p:nvSpPr>
        <p:spPr>
          <a:xfrm>
            <a:off x="791580" y="1204303"/>
            <a:ext cx="7884876" cy="42550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"/>
              </a:lnSpc>
            </a:pPr>
            <a:r>
              <a:rPr lang="es-ES" dirty="0" smtClean="0">
                <a:solidFill>
                  <a:srgbClr val="002E54"/>
                </a:solidFill>
              </a:rPr>
              <a:t> </a:t>
            </a:r>
          </a:p>
          <a:p>
            <a:pPr marL="268288" lvl="1"/>
            <a:r>
              <a:rPr lang="es-ES" sz="2400" b="1" dirty="0" smtClean="0">
                <a:solidFill>
                  <a:srgbClr val="002E54"/>
                </a:solidFill>
              </a:rPr>
              <a:t>¿Como se calculan los días de actividad equivalente </a:t>
            </a:r>
            <a:r>
              <a:rPr lang="es-ES" sz="2000" b="1" dirty="0" smtClean="0">
                <a:solidFill>
                  <a:srgbClr val="002E54"/>
                </a:solidFill>
              </a:rPr>
              <a:t>(DAE)</a:t>
            </a:r>
            <a:r>
              <a:rPr lang="es-ES" sz="2400" b="1" dirty="0" smtClean="0">
                <a:solidFill>
                  <a:srgbClr val="002E54"/>
                </a:solidFill>
              </a:rPr>
              <a:t>? </a:t>
            </a:r>
            <a:endParaRPr lang="es-ES" sz="1400" dirty="0">
              <a:solidFill>
                <a:srgbClr val="002E54"/>
              </a:solidFill>
            </a:endParaRPr>
          </a:p>
          <a:p>
            <a:pPr marL="285750" indent="-285750">
              <a:lnSpc>
                <a:spcPts val="1000"/>
              </a:lnSpc>
              <a:buFont typeface="Arial" panose="020B0604020202020204" pitchFamily="34" charset="0"/>
              <a:buChar char="•"/>
            </a:pPr>
            <a:endParaRPr lang="es-ES" dirty="0" smtClean="0">
              <a:solidFill>
                <a:srgbClr val="002E54"/>
              </a:solidFill>
            </a:endParaRPr>
          </a:p>
          <a:p>
            <a:pPr marL="268288" lvl="1" algn="just"/>
            <a:r>
              <a:rPr lang="es-ES" dirty="0">
                <a:solidFill>
                  <a:srgbClr val="002E54"/>
                </a:solidFill>
              </a:rPr>
              <a:t>Se calculan con la siguiente </a:t>
            </a:r>
            <a:r>
              <a:rPr lang="es-ES" b="1" dirty="0">
                <a:solidFill>
                  <a:srgbClr val="002E54"/>
                </a:solidFill>
              </a:rPr>
              <a:t>fórmula</a:t>
            </a:r>
            <a:r>
              <a:rPr lang="es-ES" dirty="0">
                <a:solidFill>
                  <a:srgbClr val="002E54"/>
                </a:solidFill>
              </a:rPr>
              <a:t>: </a:t>
            </a:r>
            <a:endParaRPr lang="es-ES" dirty="0" smtClean="0">
              <a:solidFill>
                <a:srgbClr val="002E54"/>
              </a:solidFill>
            </a:endParaRPr>
          </a:p>
          <a:p>
            <a:pPr lvl="1" algn="just">
              <a:lnSpc>
                <a:spcPts val="1000"/>
              </a:lnSpc>
            </a:pPr>
            <a:endParaRPr lang="es-ES" dirty="0">
              <a:solidFill>
                <a:srgbClr val="002E54"/>
              </a:solidFill>
            </a:endParaRPr>
          </a:p>
          <a:p>
            <a:pPr lvl="1" algn="just"/>
            <a:endParaRPr lang="es-ES" dirty="0" smtClean="0">
              <a:solidFill>
                <a:srgbClr val="002E54"/>
              </a:solidFill>
            </a:endParaRPr>
          </a:p>
          <a:p>
            <a:pPr lvl="1" algn="just"/>
            <a:endParaRPr lang="es-ES" u="sng" dirty="0" smtClean="0">
              <a:solidFill>
                <a:srgbClr val="002E54"/>
              </a:solidFill>
            </a:endParaRPr>
          </a:p>
          <a:p>
            <a:pPr lvl="1" algn="just"/>
            <a:endParaRPr lang="es-ES" dirty="0" smtClean="0">
              <a:solidFill>
                <a:srgbClr val="002E54"/>
              </a:solidFill>
            </a:endParaRPr>
          </a:p>
          <a:p>
            <a:pPr lvl="1" algn="just">
              <a:lnSpc>
                <a:spcPts val="600"/>
              </a:lnSpc>
            </a:pPr>
            <a:endParaRPr lang="es-ES" sz="1600" dirty="0" smtClean="0">
              <a:solidFill>
                <a:srgbClr val="002E54"/>
              </a:solidFill>
            </a:endParaRPr>
          </a:p>
          <a:p>
            <a:pPr marL="268288" lvl="1" algn="just"/>
            <a:endParaRPr lang="es-ES" sz="1600" dirty="0">
              <a:solidFill>
                <a:srgbClr val="002E54"/>
              </a:solidFill>
            </a:endParaRPr>
          </a:p>
          <a:p>
            <a:pPr marL="268288" lvl="1" algn="just"/>
            <a:endParaRPr lang="es-ES" sz="1600" dirty="0" smtClean="0">
              <a:solidFill>
                <a:srgbClr val="002E54"/>
              </a:solidFill>
            </a:endParaRPr>
          </a:p>
          <a:p>
            <a:pPr marL="268288" lvl="1" algn="just"/>
            <a:endParaRPr lang="es-ES" sz="1600" dirty="0">
              <a:solidFill>
                <a:srgbClr val="002E54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 smtClean="0">
              <a:solidFill>
                <a:srgbClr val="002E54"/>
              </a:solidFill>
            </a:endParaRPr>
          </a:p>
          <a:p>
            <a:r>
              <a:rPr lang="es-ES" sz="1400" dirty="0" smtClean="0">
                <a:solidFill>
                  <a:srgbClr val="002E54"/>
                </a:solidFill>
              </a:rPr>
              <a:t>	</a:t>
            </a:r>
            <a:endParaRPr lang="es-ES" dirty="0">
              <a:solidFill>
                <a:srgbClr val="002E54"/>
              </a:solidFill>
            </a:endParaRPr>
          </a:p>
          <a:p>
            <a:endParaRPr lang="es-ES_tradnl" dirty="0" smtClean="0">
              <a:solidFill>
                <a:srgbClr val="002E54"/>
              </a:solidFill>
            </a:endParaRPr>
          </a:p>
          <a:p>
            <a:endParaRPr lang="es-ES" dirty="0">
              <a:solidFill>
                <a:srgbClr val="002E54"/>
              </a:solidFill>
            </a:endParaRPr>
          </a:p>
          <a:p>
            <a:endParaRPr lang="es-ES" dirty="0" smtClean="0">
              <a:solidFill>
                <a:srgbClr val="002E54"/>
              </a:solidFill>
            </a:endParaRPr>
          </a:p>
          <a:p>
            <a:endParaRPr lang="es-ES" dirty="0">
              <a:solidFill>
                <a:srgbClr val="002E54"/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395536" y="3068960"/>
            <a:ext cx="3960440" cy="2308324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marL="179388" lvl="1" indent="12700" algn="just"/>
            <a:r>
              <a:rPr lang="es-ES" sz="1200" b="1" dirty="0" smtClean="0">
                <a:solidFill>
                  <a:srgbClr val="002E54"/>
                </a:solidFill>
              </a:rPr>
              <a:t>EJEMPLO 1</a:t>
            </a:r>
            <a:endParaRPr lang="es-ES" sz="1200" b="1" dirty="0">
              <a:solidFill>
                <a:srgbClr val="002E54"/>
              </a:solidFill>
            </a:endParaRPr>
          </a:p>
          <a:p>
            <a:pPr marL="179388" lvl="1" indent="12700" algn="just"/>
            <a:r>
              <a:rPr lang="es-ES" sz="1200" dirty="0">
                <a:solidFill>
                  <a:srgbClr val="002E54"/>
                </a:solidFill>
              </a:rPr>
              <a:t>Trabajador con jornada previa de 8 horas </a:t>
            </a:r>
            <a:r>
              <a:rPr lang="es-ES" sz="1200" dirty="0" smtClean="0">
                <a:solidFill>
                  <a:srgbClr val="002E54"/>
                </a:solidFill>
              </a:rPr>
              <a:t>diarias</a:t>
            </a:r>
            <a:r>
              <a:rPr lang="es-ES" sz="1200" dirty="0">
                <a:solidFill>
                  <a:srgbClr val="002E54"/>
                </a:solidFill>
              </a:rPr>
              <a:t>:</a:t>
            </a:r>
          </a:p>
          <a:p>
            <a:pPr marL="179388" lvl="1" indent="12700" algn="just"/>
            <a:r>
              <a:rPr lang="es-ES" sz="1200" dirty="0">
                <a:solidFill>
                  <a:srgbClr val="002E54"/>
                </a:solidFill>
              </a:rPr>
              <a:t>Trabaja 4 horas diarias los días 4, 5, 6 y 7. </a:t>
            </a:r>
          </a:p>
          <a:p>
            <a:pPr marL="179388" lvl="1" indent="12700" algn="just"/>
            <a:r>
              <a:rPr lang="es-ES" sz="1200" dirty="0">
                <a:solidFill>
                  <a:srgbClr val="002E54"/>
                </a:solidFill>
              </a:rPr>
              <a:t>Trabaja 8 horas el día 15. </a:t>
            </a:r>
          </a:p>
          <a:p>
            <a:pPr marL="179388" lvl="1" indent="12700" algn="just"/>
            <a:r>
              <a:rPr lang="es-ES" sz="1200" dirty="0">
                <a:solidFill>
                  <a:srgbClr val="002E54"/>
                </a:solidFill>
              </a:rPr>
              <a:t>Trabaja 4 horas los días 16 y 17.</a:t>
            </a:r>
          </a:p>
          <a:p>
            <a:pPr marL="179388" lvl="1" indent="12700" algn="just"/>
            <a:r>
              <a:rPr lang="es-ES" sz="1200" dirty="0">
                <a:solidFill>
                  <a:srgbClr val="002E54"/>
                </a:solidFill>
              </a:rPr>
              <a:t>El total de horas realizadas son 32, que equivalen a 4 </a:t>
            </a:r>
            <a:r>
              <a:rPr lang="es-ES" sz="1200" dirty="0" smtClean="0">
                <a:solidFill>
                  <a:srgbClr val="002E54"/>
                </a:solidFill>
              </a:rPr>
              <a:t>días (32/8).</a:t>
            </a:r>
            <a:endParaRPr lang="es-ES" sz="1200" dirty="0">
              <a:solidFill>
                <a:srgbClr val="002E54"/>
              </a:solidFill>
            </a:endParaRPr>
          </a:p>
          <a:p>
            <a:pPr marL="179388" lvl="1" indent="12700" algn="just"/>
            <a:r>
              <a:rPr lang="es-ES" sz="1200" dirty="0">
                <a:solidFill>
                  <a:srgbClr val="002E54"/>
                </a:solidFill>
              </a:rPr>
              <a:t>El día 15 ha de marcarse necesariamente como </a:t>
            </a:r>
            <a:r>
              <a:rPr lang="es-ES" sz="1200" dirty="0" smtClean="0">
                <a:solidFill>
                  <a:srgbClr val="002E54"/>
                </a:solidFill>
              </a:rPr>
              <a:t>día </a:t>
            </a:r>
            <a:r>
              <a:rPr lang="es-ES" sz="1200" dirty="0">
                <a:solidFill>
                  <a:srgbClr val="002E54"/>
                </a:solidFill>
              </a:rPr>
              <a:t>de actividad. Los otros tres días de actividad equivalente se podrían </a:t>
            </a:r>
            <a:r>
              <a:rPr lang="es-ES" sz="1200" dirty="0" smtClean="0">
                <a:solidFill>
                  <a:srgbClr val="002E54"/>
                </a:solidFill>
              </a:rPr>
              <a:t>asignar, p.ej., </a:t>
            </a:r>
            <a:r>
              <a:rPr lang="es-ES" sz="1200" dirty="0">
                <a:solidFill>
                  <a:srgbClr val="002E54"/>
                </a:solidFill>
              </a:rPr>
              <a:t>al </a:t>
            </a:r>
            <a:r>
              <a:rPr lang="es-ES" sz="1200" dirty="0" smtClean="0">
                <a:solidFill>
                  <a:srgbClr val="002E54"/>
                </a:solidFill>
              </a:rPr>
              <a:t>intervalo </a:t>
            </a:r>
            <a:r>
              <a:rPr lang="es-ES" sz="1200" dirty="0">
                <a:solidFill>
                  <a:srgbClr val="002E54"/>
                </a:solidFill>
              </a:rPr>
              <a:t>del 4 al 6 de </a:t>
            </a:r>
            <a:r>
              <a:rPr lang="es-ES" sz="1200" dirty="0" smtClean="0">
                <a:solidFill>
                  <a:srgbClr val="002E54"/>
                </a:solidFill>
              </a:rPr>
              <a:t>junio.</a:t>
            </a:r>
          </a:p>
          <a:p>
            <a:pPr marL="179388" lvl="1" indent="12700" algn="just"/>
            <a:r>
              <a:rPr lang="es-ES" sz="1200" b="1" dirty="0" smtClean="0">
                <a:solidFill>
                  <a:srgbClr val="FF0000"/>
                </a:solidFill>
              </a:rPr>
              <a:t> </a:t>
            </a:r>
          </a:p>
          <a:p>
            <a:pPr marL="179388" lvl="1" indent="12700" algn="just"/>
            <a:endParaRPr lang="es-ES" sz="1200" dirty="0">
              <a:solidFill>
                <a:srgbClr val="002E54"/>
              </a:solidFill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791580" y="2780928"/>
            <a:ext cx="3960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_tradnl" dirty="0"/>
          </a:p>
        </p:txBody>
      </p:sp>
      <p:cxnSp>
        <p:nvCxnSpPr>
          <p:cNvPr id="15" name="14 Conector recto"/>
          <p:cNvCxnSpPr/>
          <p:nvPr/>
        </p:nvCxnSpPr>
        <p:spPr>
          <a:xfrm>
            <a:off x="1956508" y="2538084"/>
            <a:ext cx="633670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17 Grupo"/>
          <p:cNvGrpSpPr/>
          <p:nvPr/>
        </p:nvGrpSpPr>
        <p:grpSpPr>
          <a:xfrm>
            <a:off x="840384" y="2176936"/>
            <a:ext cx="7704856" cy="748923"/>
            <a:chOff x="899592" y="2420888"/>
            <a:chExt cx="7704856" cy="748923"/>
          </a:xfrm>
        </p:grpSpPr>
        <p:sp>
          <p:nvSpPr>
            <p:cNvPr id="11" name="10 CuadroTexto"/>
            <p:cNvSpPr txBox="1"/>
            <p:nvPr/>
          </p:nvSpPr>
          <p:spPr>
            <a:xfrm>
              <a:off x="899592" y="2420888"/>
              <a:ext cx="7704856" cy="74892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marL="1165225" lvl="1" algn="just">
                <a:spcBef>
                  <a:spcPts val="600"/>
                </a:spcBef>
                <a:spcAft>
                  <a:spcPts val="600"/>
                </a:spcAft>
              </a:pPr>
              <a:r>
                <a:rPr lang="es-ES" b="1" dirty="0">
                  <a:solidFill>
                    <a:srgbClr val="002E54"/>
                  </a:solidFill>
                </a:rPr>
                <a:t>Número de horas totales trabajadas en el </a:t>
              </a:r>
              <a:r>
                <a:rPr lang="es-ES" b="1" dirty="0" smtClean="0">
                  <a:solidFill>
                    <a:srgbClr val="002E54"/>
                  </a:solidFill>
                </a:rPr>
                <a:t>mes</a:t>
              </a:r>
            </a:p>
            <a:p>
              <a:pPr marL="1165225" lvl="1" algn="just">
                <a:spcBef>
                  <a:spcPts val="200"/>
                </a:spcBef>
              </a:pPr>
              <a:r>
                <a:rPr lang="es-ES" b="1" dirty="0" smtClean="0">
                  <a:solidFill>
                    <a:srgbClr val="002E54"/>
                  </a:solidFill>
                </a:rPr>
                <a:t>Número </a:t>
              </a:r>
              <a:r>
                <a:rPr lang="es-ES" b="1" dirty="0">
                  <a:solidFill>
                    <a:srgbClr val="002E54"/>
                  </a:solidFill>
                </a:rPr>
                <a:t>de horas de jornada diaria del trabajador previa al </a:t>
              </a:r>
              <a:r>
                <a:rPr lang="es-ES" b="1" dirty="0" smtClean="0">
                  <a:solidFill>
                    <a:srgbClr val="002E54"/>
                  </a:solidFill>
                </a:rPr>
                <a:t>ERTE</a:t>
              </a:r>
              <a:endParaRPr lang="es-ES" b="1" dirty="0">
                <a:solidFill>
                  <a:srgbClr val="002E54"/>
                </a:solidFill>
              </a:endParaRPr>
            </a:p>
          </p:txBody>
        </p:sp>
        <p:sp>
          <p:nvSpPr>
            <p:cNvPr id="17" name="16 CuadroTexto"/>
            <p:cNvSpPr txBox="1"/>
            <p:nvPr/>
          </p:nvSpPr>
          <p:spPr>
            <a:xfrm>
              <a:off x="1151620" y="2597428"/>
              <a:ext cx="86409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b="1" dirty="0" smtClean="0"/>
                <a:t>DAE  =</a:t>
              </a:r>
              <a:endParaRPr lang="es-ES_tradnl" b="1" dirty="0"/>
            </a:p>
          </p:txBody>
        </p:sp>
      </p:grpSp>
      <p:sp>
        <p:nvSpPr>
          <p:cNvPr id="20" name="19 CuadroTexto"/>
          <p:cNvSpPr txBox="1"/>
          <p:nvPr/>
        </p:nvSpPr>
        <p:spPr>
          <a:xfrm>
            <a:off x="4427984" y="3068960"/>
            <a:ext cx="4320480" cy="2308324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marL="182563" lvl="1" algn="just"/>
            <a:r>
              <a:rPr lang="es-ES" sz="1200" b="1" dirty="0" smtClean="0">
                <a:solidFill>
                  <a:srgbClr val="002E54"/>
                </a:solidFill>
              </a:rPr>
              <a:t>EJEMPLO 2</a:t>
            </a:r>
            <a:endParaRPr lang="es-ES" sz="1200" b="1" dirty="0">
              <a:solidFill>
                <a:srgbClr val="002E54"/>
              </a:solidFill>
            </a:endParaRPr>
          </a:p>
          <a:p>
            <a:pPr marL="182563" lvl="1" algn="just"/>
            <a:r>
              <a:rPr lang="es-ES" sz="1200" dirty="0">
                <a:solidFill>
                  <a:srgbClr val="002E54"/>
                </a:solidFill>
              </a:rPr>
              <a:t>Trabajador con jornada previa de </a:t>
            </a:r>
            <a:r>
              <a:rPr lang="es-ES" sz="1200" dirty="0" smtClean="0">
                <a:solidFill>
                  <a:srgbClr val="002E54"/>
                </a:solidFill>
              </a:rPr>
              <a:t>4 </a:t>
            </a:r>
            <a:r>
              <a:rPr lang="es-ES" sz="1200" dirty="0">
                <a:solidFill>
                  <a:srgbClr val="002E54"/>
                </a:solidFill>
              </a:rPr>
              <a:t>horas </a:t>
            </a:r>
            <a:r>
              <a:rPr lang="es-ES" sz="1200" dirty="0" smtClean="0">
                <a:solidFill>
                  <a:srgbClr val="002E54"/>
                </a:solidFill>
              </a:rPr>
              <a:t>diarias</a:t>
            </a:r>
            <a:r>
              <a:rPr lang="es-ES" sz="1200" dirty="0">
                <a:solidFill>
                  <a:srgbClr val="002E54"/>
                </a:solidFill>
              </a:rPr>
              <a:t>:</a:t>
            </a:r>
          </a:p>
          <a:p>
            <a:pPr marL="182563" lvl="1" algn="just"/>
            <a:r>
              <a:rPr lang="es-ES" sz="1200" dirty="0">
                <a:solidFill>
                  <a:srgbClr val="002E54"/>
                </a:solidFill>
              </a:rPr>
              <a:t>Trabaja </a:t>
            </a:r>
            <a:r>
              <a:rPr lang="es-ES" sz="1200" dirty="0" smtClean="0">
                <a:solidFill>
                  <a:srgbClr val="002E54"/>
                </a:solidFill>
              </a:rPr>
              <a:t>2 </a:t>
            </a:r>
            <a:r>
              <a:rPr lang="es-ES" sz="1200" dirty="0">
                <a:solidFill>
                  <a:srgbClr val="002E54"/>
                </a:solidFill>
              </a:rPr>
              <a:t>horas diarias los días 4, 5, 6 y 7. </a:t>
            </a:r>
          </a:p>
          <a:p>
            <a:pPr marL="182563" lvl="1" algn="just"/>
            <a:r>
              <a:rPr lang="es-ES" sz="1200" dirty="0">
                <a:solidFill>
                  <a:srgbClr val="002E54"/>
                </a:solidFill>
              </a:rPr>
              <a:t>Trabaja 8 horas el día 15. </a:t>
            </a:r>
          </a:p>
          <a:p>
            <a:pPr marL="182563" lvl="1" algn="just"/>
            <a:r>
              <a:rPr lang="es-ES" sz="1200" dirty="0">
                <a:solidFill>
                  <a:srgbClr val="002E54"/>
                </a:solidFill>
              </a:rPr>
              <a:t>Trabaja </a:t>
            </a:r>
            <a:r>
              <a:rPr lang="es-ES" sz="1200" dirty="0" smtClean="0">
                <a:solidFill>
                  <a:srgbClr val="002E54"/>
                </a:solidFill>
              </a:rPr>
              <a:t>1 hora </a:t>
            </a:r>
            <a:r>
              <a:rPr lang="es-ES" sz="1200" dirty="0">
                <a:solidFill>
                  <a:srgbClr val="002E54"/>
                </a:solidFill>
              </a:rPr>
              <a:t>los días </a:t>
            </a:r>
            <a:r>
              <a:rPr lang="es-ES" sz="1200" dirty="0" smtClean="0">
                <a:solidFill>
                  <a:srgbClr val="002E54"/>
                </a:solidFill>
              </a:rPr>
              <a:t>26 </a:t>
            </a:r>
            <a:r>
              <a:rPr lang="es-ES" sz="1200" dirty="0">
                <a:solidFill>
                  <a:srgbClr val="002E54"/>
                </a:solidFill>
              </a:rPr>
              <a:t>y </a:t>
            </a:r>
            <a:r>
              <a:rPr lang="es-ES" sz="1200" dirty="0" smtClean="0">
                <a:solidFill>
                  <a:srgbClr val="002E54"/>
                </a:solidFill>
              </a:rPr>
              <a:t>27</a:t>
            </a:r>
            <a:r>
              <a:rPr lang="es-ES" sz="1200" dirty="0">
                <a:solidFill>
                  <a:srgbClr val="002E54"/>
                </a:solidFill>
              </a:rPr>
              <a:t>.</a:t>
            </a:r>
          </a:p>
          <a:p>
            <a:pPr marL="182563" lvl="1" algn="just"/>
            <a:r>
              <a:rPr lang="es-ES" sz="1200" dirty="0">
                <a:solidFill>
                  <a:srgbClr val="002E54"/>
                </a:solidFill>
              </a:rPr>
              <a:t>El total de horas realizadas son </a:t>
            </a:r>
            <a:r>
              <a:rPr lang="es-ES" sz="1200" dirty="0" smtClean="0">
                <a:solidFill>
                  <a:srgbClr val="002E54"/>
                </a:solidFill>
              </a:rPr>
              <a:t>18, </a:t>
            </a:r>
            <a:r>
              <a:rPr lang="es-ES" sz="1200" dirty="0">
                <a:solidFill>
                  <a:srgbClr val="002E54"/>
                </a:solidFill>
              </a:rPr>
              <a:t>que equivalen a </a:t>
            </a:r>
            <a:r>
              <a:rPr lang="es-ES" sz="1200" dirty="0" smtClean="0">
                <a:solidFill>
                  <a:srgbClr val="002E54"/>
                </a:solidFill>
              </a:rPr>
              <a:t>4,5 días (18/4) que se redondean a 5.</a:t>
            </a:r>
            <a:endParaRPr lang="es-ES" sz="1200" dirty="0">
              <a:solidFill>
                <a:srgbClr val="002E54"/>
              </a:solidFill>
            </a:endParaRPr>
          </a:p>
          <a:p>
            <a:pPr marL="182563" lvl="1" algn="just"/>
            <a:r>
              <a:rPr lang="es-ES" sz="1200" dirty="0">
                <a:solidFill>
                  <a:srgbClr val="002E54"/>
                </a:solidFill>
              </a:rPr>
              <a:t>El día 15 ha de marcarse necesariamente como </a:t>
            </a:r>
            <a:r>
              <a:rPr lang="es-ES" sz="1200" dirty="0" smtClean="0">
                <a:solidFill>
                  <a:srgbClr val="002E54"/>
                </a:solidFill>
              </a:rPr>
              <a:t>día de </a:t>
            </a:r>
            <a:r>
              <a:rPr lang="es-ES" sz="1200" dirty="0">
                <a:solidFill>
                  <a:srgbClr val="002E54"/>
                </a:solidFill>
              </a:rPr>
              <a:t>actividad. Los otros </a:t>
            </a:r>
            <a:r>
              <a:rPr lang="es-ES" sz="1200" dirty="0" smtClean="0">
                <a:solidFill>
                  <a:srgbClr val="002E54"/>
                </a:solidFill>
              </a:rPr>
              <a:t>cuatro </a:t>
            </a:r>
            <a:r>
              <a:rPr lang="es-ES" sz="1200" dirty="0">
                <a:solidFill>
                  <a:srgbClr val="002E54"/>
                </a:solidFill>
              </a:rPr>
              <a:t>días de actividad equivalente se podrían </a:t>
            </a:r>
            <a:r>
              <a:rPr lang="es-ES" sz="1200" dirty="0" smtClean="0">
                <a:solidFill>
                  <a:srgbClr val="002E54"/>
                </a:solidFill>
              </a:rPr>
              <a:t>asignar, p.ej., </a:t>
            </a:r>
            <a:r>
              <a:rPr lang="es-ES" sz="1200" dirty="0">
                <a:solidFill>
                  <a:srgbClr val="002E54"/>
                </a:solidFill>
              </a:rPr>
              <a:t>al </a:t>
            </a:r>
            <a:r>
              <a:rPr lang="es-ES" sz="1200" dirty="0" smtClean="0">
                <a:solidFill>
                  <a:srgbClr val="002E54"/>
                </a:solidFill>
              </a:rPr>
              <a:t>intervalo </a:t>
            </a:r>
            <a:r>
              <a:rPr lang="es-ES" sz="1200" dirty="0">
                <a:solidFill>
                  <a:srgbClr val="002E54"/>
                </a:solidFill>
              </a:rPr>
              <a:t>del 4 al </a:t>
            </a:r>
            <a:r>
              <a:rPr lang="es-ES" sz="1200" dirty="0" smtClean="0">
                <a:solidFill>
                  <a:srgbClr val="002E54"/>
                </a:solidFill>
              </a:rPr>
              <a:t>7 </a:t>
            </a:r>
            <a:r>
              <a:rPr lang="es-ES" sz="1200" dirty="0">
                <a:solidFill>
                  <a:srgbClr val="002E54"/>
                </a:solidFill>
              </a:rPr>
              <a:t>de </a:t>
            </a:r>
            <a:r>
              <a:rPr lang="es-ES" sz="1200" dirty="0" smtClean="0">
                <a:solidFill>
                  <a:srgbClr val="002E54"/>
                </a:solidFill>
              </a:rPr>
              <a:t>junio; o distribuir dos entre el 4 y el 7 y dos entre el 26 y 27; o tres entre el 4 y el 7 y 1 entre el 26 y 27.</a:t>
            </a:r>
            <a:endParaRPr lang="es-ES" sz="1200" dirty="0">
              <a:solidFill>
                <a:srgbClr val="002E54"/>
              </a:solidFill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395536" y="5406315"/>
            <a:ext cx="8352928" cy="830997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marL="179388" lvl="1" indent="12700"/>
            <a:r>
              <a:rPr lang="es-ES" sz="1200" b="1" dirty="0" smtClean="0">
                <a:solidFill>
                  <a:srgbClr val="002E54"/>
                </a:solidFill>
              </a:rPr>
              <a:t>EJEMPLO 3</a:t>
            </a:r>
            <a:endParaRPr lang="es-ES" sz="1200" b="1" dirty="0">
              <a:solidFill>
                <a:srgbClr val="002E54"/>
              </a:solidFill>
            </a:endParaRPr>
          </a:p>
          <a:p>
            <a:pPr marL="179388" lvl="1" indent="12700"/>
            <a:r>
              <a:rPr lang="es-ES" sz="1200" dirty="0">
                <a:solidFill>
                  <a:srgbClr val="002E54"/>
                </a:solidFill>
              </a:rPr>
              <a:t>Trabajador con jornada previa de 8 horas </a:t>
            </a:r>
            <a:r>
              <a:rPr lang="es-ES" sz="1200" dirty="0" smtClean="0">
                <a:solidFill>
                  <a:srgbClr val="002E54"/>
                </a:solidFill>
              </a:rPr>
              <a:t>diarias</a:t>
            </a:r>
            <a:r>
              <a:rPr lang="es-ES" sz="1200" dirty="0">
                <a:solidFill>
                  <a:srgbClr val="002E54"/>
                </a:solidFill>
              </a:rPr>
              <a:t>:</a:t>
            </a:r>
          </a:p>
          <a:p>
            <a:pPr marL="179388" lvl="1" indent="12700"/>
            <a:r>
              <a:rPr lang="es-ES" sz="1200" dirty="0">
                <a:solidFill>
                  <a:srgbClr val="002E54"/>
                </a:solidFill>
              </a:rPr>
              <a:t>Trabaja 4 horas </a:t>
            </a:r>
            <a:r>
              <a:rPr lang="es-ES" sz="1200" dirty="0" smtClean="0">
                <a:solidFill>
                  <a:srgbClr val="002E54"/>
                </a:solidFill>
              </a:rPr>
              <a:t>diarias durante el mes de junio, 22 días hábiles, 88 horas, que equivalen a 11 días laborables.</a:t>
            </a:r>
            <a:endParaRPr lang="es-ES" sz="1200" dirty="0">
              <a:solidFill>
                <a:srgbClr val="002E54"/>
              </a:solidFill>
            </a:endParaRPr>
          </a:p>
          <a:p>
            <a:pPr marL="179388" lvl="1" indent="12700"/>
            <a:r>
              <a:rPr lang="es-ES" sz="1200" dirty="0" smtClean="0">
                <a:solidFill>
                  <a:srgbClr val="002E54"/>
                </a:solidFill>
              </a:rPr>
              <a:t>Suponen 11 días laborables, que se harán constar en el calendario del 16 al 30 de junio.</a:t>
            </a:r>
            <a:endParaRPr lang="es-ES" sz="1200" dirty="0">
              <a:solidFill>
                <a:srgbClr val="002E5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68627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79512" y="188640"/>
            <a:ext cx="864095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Comunicación de actividad </a:t>
            </a:r>
            <a:r>
              <a:rPr lang="es-ES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 SEPE </a:t>
            </a:r>
            <a:endParaRPr lang="es-ES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E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ERTEs </a:t>
            </a:r>
            <a:r>
              <a:rPr lang="es-ES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posteriores</a:t>
            </a:r>
            <a:r>
              <a:rPr lang="es-E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27 de junio de 2020 </a:t>
            </a:r>
            <a:r>
              <a:rPr lang="es-ES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(IV).</a:t>
            </a:r>
            <a:endParaRPr lang="es-ES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CD32176-65D9-4359-8594-D1C589AFA430}" type="slidenum">
              <a:rPr lang="es-ES_tradnl" smtClean="0"/>
              <a:pPr/>
              <a:t>13</a:t>
            </a:fld>
            <a:endParaRPr lang="es-ES_tradnl" dirty="0"/>
          </a:p>
        </p:txBody>
      </p:sp>
      <p:sp>
        <p:nvSpPr>
          <p:cNvPr id="4" name="3 CuadroTexto"/>
          <p:cNvSpPr txBox="1"/>
          <p:nvPr/>
        </p:nvSpPr>
        <p:spPr>
          <a:xfrm>
            <a:off x="899592" y="1413932"/>
            <a:ext cx="7128792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rgbClr val="002E54"/>
                </a:solidFill>
              </a:rPr>
              <a:t>¿CÓMO SE COMUNICA AL SEPE?</a:t>
            </a:r>
            <a:endParaRPr lang="es-ES" b="1" dirty="0">
              <a:solidFill>
                <a:srgbClr val="002E54"/>
              </a:solidFill>
            </a:endParaRPr>
          </a:p>
          <a:p>
            <a:endParaRPr lang="es-ES" dirty="0">
              <a:solidFill>
                <a:srgbClr val="002E54"/>
              </a:solidFill>
            </a:endParaRPr>
          </a:p>
          <a:p>
            <a:pPr lvl="1"/>
            <a:endParaRPr lang="es-ES" sz="1400" dirty="0">
              <a:solidFill>
                <a:srgbClr val="002E54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>
                <a:solidFill>
                  <a:srgbClr val="002E54"/>
                </a:solidFill>
              </a:rPr>
              <a:t>A través de un fichero XML con la comunicación de periodos de actividad e inactividad.</a:t>
            </a:r>
          </a:p>
          <a:p>
            <a:endParaRPr lang="es-ES" dirty="0" smtClean="0">
              <a:solidFill>
                <a:srgbClr val="002E54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solidFill>
                <a:srgbClr val="002E54"/>
              </a:solidFill>
            </a:endParaRPr>
          </a:p>
          <a:p>
            <a:endParaRPr lang="es-ES_tradnl" dirty="0" smtClean="0">
              <a:solidFill>
                <a:srgbClr val="002E54"/>
              </a:solidFill>
            </a:endParaRPr>
          </a:p>
          <a:p>
            <a:endParaRPr lang="es-ES" dirty="0">
              <a:solidFill>
                <a:srgbClr val="002E54"/>
              </a:solidFill>
            </a:endParaRPr>
          </a:p>
          <a:p>
            <a:endParaRPr lang="es-ES" dirty="0" smtClean="0">
              <a:solidFill>
                <a:srgbClr val="002E54"/>
              </a:solidFill>
            </a:endParaRPr>
          </a:p>
          <a:p>
            <a:endParaRPr lang="es-ES" dirty="0">
              <a:solidFill>
                <a:srgbClr val="002E54"/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323528" y="2780927"/>
            <a:ext cx="806489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400" dirty="0">
                <a:solidFill>
                  <a:srgbClr val="002E54"/>
                </a:solidFill>
              </a:rPr>
              <a:t>	</a:t>
            </a:r>
            <a:r>
              <a:rPr lang="es-ES" sz="1400" dirty="0">
                <a:solidFill>
                  <a:srgbClr val="002E54"/>
                </a:solidFill>
                <a:hlinkClick r:id="rId2"/>
              </a:rPr>
              <a:t>https://sede.sepe.gob.es/portalSedeEstaticos/flows/gestorContenidos?page=comunicados</a:t>
            </a:r>
            <a:endParaRPr lang="es-ES" sz="1400" dirty="0">
              <a:solidFill>
                <a:srgbClr val="002E54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899592" y="3536035"/>
            <a:ext cx="72008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rgbClr val="002E54"/>
                </a:solidFill>
              </a:rPr>
              <a:t>¿CUÁNDO SE COMUNICA?</a:t>
            </a:r>
            <a:endParaRPr lang="es-ES" b="1" dirty="0">
              <a:solidFill>
                <a:srgbClr val="002E54"/>
              </a:solidFill>
            </a:endParaRPr>
          </a:p>
          <a:p>
            <a:endParaRPr lang="es-ES" b="1" dirty="0">
              <a:solidFill>
                <a:srgbClr val="002E54"/>
              </a:solidFill>
            </a:endParaRPr>
          </a:p>
          <a:p>
            <a:pPr lvl="1"/>
            <a:endParaRPr lang="es-ES" sz="1400" dirty="0">
              <a:solidFill>
                <a:srgbClr val="002E54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>
                <a:solidFill>
                  <a:srgbClr val="002E54"/>
                </a:solidFill>
              </a:rPr>
              <a:t>Entre los días 1 y 20 del mes natural siguiente.</a:t>
            </a:r>
            <a:endParaRPr lang="es-ES" dirty="0">
              <a:solidFill>
                <a:srgbClr val="002E5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43429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97815" y="33553"/>
            <a:ext cx="864095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Comunicación de actividad </a:t>
            </a:r>
            <a:r>
              <a:rPr lang="es-ES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 SEPE</a:t>
            </a:r>
            <a:endParaRPr lang="es-ES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E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ERTEs </a:t>
            </a:r>
            <a:r>
              <a:rPr lang="es-ES" sz="2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anteriores</a:t>
            </a:r>
            <a:r>
              <a:rPr lang="es-ES" sz="20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s-E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27 de junio de 2020 </a:t>
            </a:r>
            <a:r>
              <a:rPr lang="es-ES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(I)</a:t>
            </a:r>
            <a:endParaRPr lang="es-ES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CD32176-65D9-4359-8594-D1C589AFA430}" type="slidenum">
              <a:rPr lang="es-ES_tradnl" smtClean="0"/>
              <a:pPr/>
              <a:t>14</a:t>
            </a:fld>
            <a:endParaRPr lang="es-ES_tradnl" dirty="0"/>
          </a:p>
        </p:txBody>
      </p:sp>
      <p:sp>
        <p:nvSpPr>
          <p:cNvPr id="4" name="3 CuadroTexto"/>
          <p:cNvSpPr txBox="1"/>
          <p:nvPr/>
        </p:nvSpPr>
        <p:spPr>
          <a:xfrm>
            <a:off x="899592" y="1033427"/>
            <a:ext cx="7560840" cy="6340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b="1" dirty="0" smtClean="0">
                <a:solidFill>
                  <a:srgbClr val="002E54"/>
                </a:solidFill>
              </a:rPr>
              <a:t>¿QUÉ ACTIVIDAD SE COMUNICA AL SEPE?</a:t>
            </a:r>
            <a:endParaRPr lang="es-ES" b="1" dirty="0">
              <a:solidFill>
                <a:srgbClr val="002E54"/>
              </a:solidFill>
            </a:endParaRPr>
          </a:p>
          <a:p>
            <a:pPr algn="just"/>
            <a:endParaRPr lang="es-ES" dirty="0">
              <a:solidFill>
                <a:srgbClr val="002E54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b="1" dirty="0" smtClean="0">
                <a:solidFill>
                  <a:srgbClr val="002E54"/>
                </a:solidFill>
              </a:rPr>
              <a:t>En ERTEs de suspensión </a:t>
            </a:r>
            <a:r>
              <a:rPr lang="es-ES" sz="1600" dirty="0" smtClean="0">
                <a:solidFill>
                  <a:srgbClr val="002E54"/>
                </a:solidFill>
              </a:rPr>
              <a:t>(</a:t>
            </a:r>
            <a:r>
              <a:rPr lang="es-ES" sz="1600" dirty="0">
                <a:solidFill>
                  <a:srgbClr val="002E54"/>
                </a:solidFill>
              </a:rPr>
              <a:t>se interrumpe la actividad por días completos </a:t>
            </a:r>
            <a:r>
              <a:rPr lang="es-ES" sz="1600" dirty="0" smtClean="0">
                <a:solidFill>
                  <a:srgbClr val="002E54"/>
                </a:solidFill>
              </a:rPr>
              <a:t>)</a:t>
            </a:r>
            <a:endParaRPr lang="es-ES" sz="1600" b="1" dirty="0" smtClean="0">
              <a:solidFill>
                <a:srgbClr val="002E54"/>
              </a:solidFill>
            </a:endParaRPr>
          </a:p>
          <a:p>
            <a:pPr lvl="1" algn="just"/>
            <a:r>
              <a:rPr lang="es-ES" sz="1600" dirty="0" smtClean="0">
                <a:solidFill>
                  <a:srgbClr val="002E54"/>
                </a:solidFill>
              </a:rPr>
              <a:t>Periodos reales de actividad e inactividad del trabajador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ES" dirty="0">
              <a:solidFill>
                <a:srgbClr val="002E54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b="1" dirty="0" smtClean="0">
                <a:solidFill>
                  <a:srgbClr val="002E54"/>
                </a:solidFill>
              </a:rPr>
              <a:t>En ERTEs </a:t>
            </a:r>
            <a:r>
              <a:rPr lang="es-ES" b="1" dirty="0">
                <a:solidFill>
                  <a:srgbClr val="002E54"/>
                </a:solidFill>
              </a:rPr>
              <a:t>de </a:t>
            </a:r>
            <a:r>
              <a:rPr lang="es-ES" b="1" dirty="0" smtClean="0">
                <a:solidFill>
                  <a:srgbClr val="002E54"/>
                </a:solidFill>
              </a:rPr>
              <a:t>reducción </a:t>
            </a:r>
            <a:r>
              <a:rPr lang="es-ES" sz="1600" dirty="0">
                <a:solidFill>
                  <a:srgbClr val="002E54"/>
                </a:solidFill>
              </a:rPr>
              <a:t>(s</a:t>
            </a:r>
            <a:r>
              <a:rPr lang="es-ES" sz="1600" dirty="0" smtClean="0">
                <a:solidFill>
                  <a:srgbClr val="002E54"/>
                </a:solidFill>
              </a:rPr>
              <a:t>e </a:t>
            </a:r>
            <a:r>
              <a:rPr lang="es-ES" sz="1600" dirty="0">
                <a:solidFill>
                  <a:srgbClr val="002E54"/>
                </a:solidFill>
              </a:rPr>
              <a:t>reduce la jornada diaria a prestar por el trabajador)</a:t>
            </a:r>
          </a:p>
          <a:p>
            <a:pPr lvl="1" algn="just"/>
            <a:endParaRPr lang="es-ES" sz="1400" dirty="0" smtClean="0">
              <a:solidFill>
                <a:srgbClr val="002E54"/>
              </a:solidFill>
            </a:endParaRPr>
          </a:p>
          <a:p>
            <a:pPr lvl="1" algn="just"/>
            <a:r>
              <a:rPr lang="es-ES" sz="1600" dirty="0">
                <a:solidFill>
                  <a:srgbClr val="002E54"/>
                </a:solidFill>
              </a:rPr>
              <a:t>Si el ERTE ya está comunicado al SEPE como de reducción, no es necesaria ninguna comunicación al SEPE mientras no haya ninguna modificación de </a:t>
            </a:r>
            <a:r>
              <a:rPr lang="es-ES" sz="1600" dirty="0" smtClean="0">
                <a:solidFill>
                  <a:srgbClr val="002E54"/>
                </a:solidFill>
              </a:rPr>
              <a:t>dicha reducción.</a:t>
            </a:r>
            <a:endParaRPr lang="es-ES" sz="1600" dirty="0">
              <a:solidFill>
                <a:srgbClr val="002E54"/>
              </a:solidFill>
            </a:endParaRPr>
          </a:p>
          <a:p>
            <a:pPr lvl="1" algn="just"/>
            <a:endParaRPr lang="es-ES" sz="1400" dirty="0">
              <a:solidFill>
                <a:srgbClr val="002E54"/>
              </a:solidFill>
            </a:endParaRPr>
          </a:p>
          <a:p>
            <a:pPr lvl="1" algn="just"/>
            <a:r>
              <a:rPr lang="es-ES" sz="1600" dirty="0" smtClean="0">
                <a:solidFill>
                  <a:srgbClr val="002E54"/>
                </a:solidFill>
              </a:rPr>
              <a:t>Si se produce </a:t>
            </a:r>
            <a:r>
              <a:rPr lang="es-ES" sz="1600" b="1" dirty="0" smtClean="0">
                <a:solidFill>
                  <a:srgbClr val="002E54"/>
                </a:solidFill>
              </a:rPr>
              <a:t>cualquier variación </a:t>
            </a:r>
            <a:r>
              <a:rPr lang="es-ES" sz="1600" dirty="0" smtClean="0">
                <a:solidFill>
                  <a:srgbClr val="002E54"/>
                </a:solidFill>
              </a:rPr>
              <a:t>de porcentaje de jornada:</a:t>
            </a:r>
          </a:p>
          <a:p>
            <a:pPr lvl="1" algn="just"/>
            <a:endParaRPr lang="es-ES" sz="1600" b="1" dirty="0">
              <a:solidFill>
                <a:srgbClr val="002E54"/>
              </a:solidFill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s-ES" sz="1400" dirty="0" smtClean="0">
                <a:solidFill>
                  <a:srgbClr val="002E54"/>
                </a:solidFill>
              </a:rPr>
              <a:t>Se remite al SEPE, a través del servicio en sede electrónica, comunicación de “</a:t>
            </a:r>
            <a:r>
              <a:rPr lang="es-ES" sz="1400" b="1" dirty="0" smtClean="0">
                <a:solidFill>
                  <a:srgbClr val="7030A0"/>
                </a:solidFill>
              </a:rPr>
              <a:t>solicitud colectiva</a:t>
            </a:r>
            <a:r>
              <a:rPr lang="es-ES" sz="1400" dirty="0" smtClean="0">
                <a:solidFill>
                  <a:srgbClr val="002E54"/>
                </a:solidFill>
              </a:rPr>
              <a:t>”, informando del cambio de medida a suspensión.</a:t>
            </a:r>
          </a:p>
          <a:p>
            <a:pPr marL="1200150" lvl="2" indent="-285750" algn="just">
              <a:buFont typeface="Arial" panose="020B0604020202020204" pitchFamily="34" charset="0"/>
              <a:buChar char="•"/>
            </a:pPr>
            <a:r>
              <a:rPr lang="es-ES" sz="1400" dirty="0" smtClean="0">
                <a:solidFill>
                  <a:srgbClr val="002E54"/>
                </a:solidFill>
              </a:rPr>
              <a:t>La </a:t>
            </a:r>
            <a:r>
              <a:rPr lang="es-ES" sz="1400" b="1" dirty="0" smtClean="0">
                <a:solidFill>
                  <a:srgbClr val="002E54"/>
                </a:solidFill>
              </a:rPr>
              <a:t>fecha inicio</a:t>
            </a:r>
            <a:r>
              <a:rPr lang="es-ES" sz="1400" dirty="0" smtClean="0">
                <a:solidFill>
                  <a:srgbClr val="002E54"/>
                </a:solidFill>
              </a:rPr>
              <a:t>, que se indicará en la solicitud colectiva, será el </a:t>
            </a:r>
            <a:r>
              <a:rPr lang="es-ES" sz="1400" b="1" dirty="0" smtClean="0">
                <a:solidFill>
                  <a:srgbClr val="002E54"/>
                </a:solidFill>
              </a:rPr>
              <a:t>día 1 del mes en que surta efectos la variación</a:t>
            </a:r>
            <a:r>
              <a:rPr lang="es-ES" sz="1400" dirty="0" smtClean="0">
                <a:solidFill>
                  <a:srgbClr val="002E54"/>
                </a:solidFill>
              </a:rPr>
              <a:t>.</a:t>
            </a:r>
          </a:p>
          <a:p>
            <a:pPr marL="1200150" lvl="2" indent="-285750" algn="just">
              <a:buFont typeface="Arial" panose="020B0604020202020204" pitchFamily="34" charset="0"/>
              <a:buChar char="•"/>
            </a:pPr>
            <a:r>
              <a:rPr lang="es-ES" sz="1400" dirty="0" smtClean="0">
                <a:solidFill>
                  <a:srgbClr val="002E54"/>
                </a:solidFill>
              </a:rPr>
              <a:t>En </a:t>
            </a:r>
            <a:r>
              <a:rPr lang="es-ES" sz="1400" b="1" dirty="0" smtClean="0">
                <a:solidFill>
                  <a:srgbClr val="002E54"/>
                </a:solidFill>
              </a:rPr>
              <a:t>tipo de medida </a:t>
            </a:r>
            <a:r>
              <a:rPr lang="es-ES" sz="1400" dirty="0" smtClean="0">
                <a:solidFill>
                  <a:srgbClr val="002E54"/>
                </a:solidFill>
              </a:rPr>
              <a:t>se hará constar </a:t>
            </a:r>
            <a:r>
              <a:rPr lang="es-ES" sz="1400" b="1" dirty="0" smtClean="0">
                <a:solidFill>
                  <a:srgbClr val="002E54"/>
                </a:solidFill>
              </a:rPr>
              <a:t>suspensión</a:t>
            </a:r>
            <a:r>
              <a:rPr lang="es-ES" sz="1400" dirty="0" smtClean="0">
                <a:solidFill>
                  <a:srgbClr val="002E54"/>
                </a:solidFill>
              </a:rPr>
              <a:t>, sin consignar porcentaje de reducción de jornada.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s-ES" sz="1400" dirty="0" smtClean="0">
                <a:solidFill>
                  <a:srgbClr val="002E54"/>
                </a:solidFill>
              </a:rPr>
              <a:t>En los </a:t>
            </a:r>
            <a:r>
              <a:rPr lang="es-ES" sz="1400" b="1" dirty="0" smtClean="0">
                <a:solidFill>
                  <a:srgbClr val="002E54"/>
                </a:solidFill>
              </a:rPr>
              <a:t>primeros 20 días del mes natural siguiente se comunicarán los periodos de actividad e inactividad</a:t>
            </a:r>
            <a:r>
              <a:rPr lang="es-ES" sz="1400" dirty="0" smtClean="0">
                <a:solidFill>
                  <a:srgbClr val="002E54"/>
                </a:solidFill>
              </a:rPr>
              <a:t> de la misma forma indicada para los ERTEs posteriores al 27 de junio.  </a:t>
            </a:r>
          </a:p>
          <a:p>
            <a:pPr lvl="1" algn="just"/>
            <a:endParaRPr lang="es-ES" sz="1400" dirty="0" smtClean="0">
              <a:solidFill>
                <a:srgbClr val="002E54"/>
              </a:solidFill>
            </a:endParaRPr>
          </a:p>
          <a:p>
            <a:pPr lvl="1" algn="just"/>
            <a:endParaRPr lang="es-ES" sz="1400" dirty="0">
              <a:solidFill>
                <a:srgbClr val="002E54"/>
              </a:solidFill>
            </a:endParaRPr>
          </a:p>
          <a:p>
            <a:pPr algn="just"/>
            <a:endParaRPr lang="es-ES" dirty="0">
              <a:solidFill>
                <a:srgbClr val="002E54"/>
              </a:solidFill>
            </a:endParaRPr>
          </a:p>
          <a:p>
            <a:pPr algn="just"/>
            <a:endParaRPr lang="es-ES" dirty="0" smtClean="0">
              <a:solidFill>
                <a:srgbClr val="002E54"/>
              </a:solidFill>
            </a:endParaRPr>
          </a:p>
          <a:p>
            <a:pPr algn="just"/>
            <a:endParaRPr lang="es-ES" dirty="0">
              <a:solidFill>
                <a:srgbClr val="002E5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88478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51520" y="44624"/>
            <a:ext cx="864095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Comunicación de actividad </a:t>
            </a:r>
            <a:r>
              <a:rPr lang="es-ES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 SEPE</a:t>
            </a:r>
            <a:endParaRPr lang="es-ES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E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ERTEs </a:t>
            </a:r>
            <a:r>
              <a:rPr lang="es-ES" sz="2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anteriores</a:t>
            </a:r>
            <a:r>
              <a:rPr lang="es-ES" sz="2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27 de junio de 2020 (</a:t>
            </a:r>
            <a:r>
              <a:rPr lang="es-ES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II)</a:t>
            </a:r>
            <a:endParaRPr lang="es-ES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CD32176-65D9-4359-8594-D1C589AFA430}" type="slidenum">
              <a:rPr lang="es-ES_tradnl" smtClean="0"/>
              <a:pPr/>
              <a:t>15</a:t>
            </a:fld>
            <a:endParaRPr lang="es-ES_tradnl" dirty="0"/>
          </a:p>
        </p:txBody>
      </p:sp>
      <p:sp>
        <p:nvSpPr>
          <p:cNvPr id="4" name="3 CuadroTexto"/>
          <p:cNvSpPr txBox="1"/>
          <p:nvPr/>
        </p:nvSpPr>
        <p:spPr>
          <a:xfrm>
            <a:off x="899592" y="1052736"/>
            <a:ext cx="7560840" cy="66171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b="1" dirty="0" smtClean="0">
                <a:solidFill>
                  <a:srgbClr val="002E54"/>
                </a:solidFill>
              </a:rPr>
              <a:t>¿QUÉ ACTIVIDAD SE COMUNICA AL SEPE?</a:t>
            </a:r>
            <a:endParaRPr lang="es-ES" b="1" dirty="0">
              <a:solidFill>
                <a:srgbClr val="002E54"/>
              </a:solidFill>
            </a:endParaRPr>
          </a:p>
          <a:p>
            <a:pPr algn="just"/>
            <a:endParaRPr lang="es-ES" dirty="0">
              <a:solidFill>
                <a:srgbClr val="002E54"/>
              </a:solidFill>
            </a:endParaRPr>
          </a:p>
          <a:p>
            <a:pPr lvl="1" algn="just"/>
            <a:endParaRPr lang="es-ES" sz="1400" dirty="0">
              <a:solidFill>
                <a:srgbClr val="002E54"/>
              </a:solidFill>
            </a:endParaRPr>
          </a:p>
          <a:p>
            <a:pPr marL="265113" algn="just"/>
            <a:r>
              <a:rPr lang="es-ES" b="1" dirty="0" smtClean="0">
                <a:solidFill>
                  <a:srgbClr val="002E54"/>
                </a:solidFill>
              </a:rPr>
              <a:t>En ERTEs mixtos </a:t>
            </a:r>
            <a:r>
              <a:rPr lang="es-ES" dirty="0">
                <a:solidFill>
                  <a:srgbClr val="002E54"/>
                </a:solidFill>
              </a:rPr>
              <a:t>(combina días completos de </a:t>
            </a:r>
            <a:r>
              <a:rPr lang="es-ES" dirty="0" smtClean="0">
                <a:solidFill>
                  <a:srgbClr val="002E54"/>
                </a:solidFill>
              </a:rPr>
              <a:t>actividad con días de jornada reducida  </a:t>
            </a:r>
            <a:r>
              <a:rPr lang="es-ES" dirty="0">
                <a:solidFill>
                  <a:srgbClr val="002E54"/>
                </a:solidFill>
              </a:rPr>
              <a:t>diaria a prestar por el trabajador en todos o en parte de los días de </a:t>
            </a:r>
            <a:r>
              <a:rPr lang="es-ES" dirty="0" smtClean="0">
                <a:solidFill>
                  <a:srgbClr val="002E54"/>
                </a:solidFill>
              </a:rPr>
              <a:t>actividad)</a:t>
            </a:r>
            <a:r>
              <a:rPr lang="es-ES" b="1" dirty="0" smtClean="0">
                <a:solidFill>
                  <a:srgbClr val="002E54"/>
                </a:solidFill>
              </a:rPr>
              <a:t>:</a:t>
            </a:r>
          </a:p>
          <a:p>
            <a:pPr lvl="1" algn="just"/>
            <a:endParaRPr lang="es-ES" sz="1400" dirty="0">
              <a:solidFill>
                <a:srgbClr val="002E54"/>
              </a:solidFill>
            </a:endParaRPr>
          </a:p>
          <a:p>
            <a:pPr lvl="1" algn="just"/>
            <a:r>
              <a:rPr lang="es-ES" sz="1600" dirty="0" smtClean="0">
                <a:solidFill>
                  <a:srgbClr val="002E54"/>
                </a:solidFill>
              </a:rPr>
              <a:t>Si se aplica siempre el </a:t>
            </a:r>
            <a:r>
              <a:rPr lang="es-ES" sz="1600" b="1" dirty="0" smtClean="0">
                <a:solidFill>
                  <a:srgbClr val="002E54"/>
                </a:solidFill>
              </a:rPr>
              <a:t>mismo porcentaje de reducción de jornada </a:t>
            </a:r>
            <a:r>
              <a:rPr lang="es-ES" sz="1600" dirty="0" smtClean="0">
                <a:solidFill>
                  <a:srgbClr val="002E54"/>
                </a:solidFill>
              </a:rPr>
              <a:t>en los días en que haya actividad, se comunican los </a:t>
            </a:r>
            <a:r>
              <a:rPr lang="es-ES" sz="1600" b="1" dirty="0" smtClean="0">
                <a:solidFill>
                  <a:srgbClr val="002E54"/>
                </a:solidFill>
              </a:rPr>
              <a:t>días de actividad </a:t>
            </a:r>
            <a:r>
              <a:rPr lang="es-ES" sz="1600" b="1" u="sng" dirty="0" smtClean="0">
                <a:solidFill>
                  <a:srgbClr val="002E54"/>
                </a:solidFill>
              </a:rPr>
              <a:t>reales</a:t>
            </a:r>
            <a:r>
              <a:rPr lang="es-ES" sz="1600" b="1" dirty="0" smtClean="0">
                <a:solidFill>
                  <a:srgbClr val="002E54"/>
                </a:solidFill>
              </a:rPr>
              <a:t>, </a:t>
            </a:r>
            <a:r>
              <a:rPr lang="es-ES" sz="1600" dirty="0" smtClean="0">
                <a:solidFill>
                  <a:srgbClr val="002E54"/>
                </a:solidFill>
              </a:rPr>
              <a:t>a través de ficheros XML de periodos de actividad.</a:t>
            </a:r>
            <a:endParaRPr lang="es-ES" sz="1600" b="1" u="sng" dirty="0" smtClean="0">
              <a:solidFill>
                <a:srgbClr val="002E54"/>
              </a:solidFill>
            </a:endParaRPr>
          </a:p>
          <a:p>
            <a:pPr lvl="1" algn="just"/>
            <a:endParaRPr lang="es-ES" sz="1400" b="1" u="sng" dirty="0">
              <a:solidFill>
                <a:srgbClr val="002E54"/>
              </a:solidFill>
            </a:endParaRPr>
          </a:p>
          <a:p>
            <a:pPr lvl="1" algn="just"/>
            <a:endParaRPr lang="es-ES" sz="1400" b="1" u="sng" dirty="0" smtClean="0">
              <a:solidFill>
                <a:srgbClr val="002E54"/>
              </a:solidFill>
            </a:endParaRPr>
          </a:p>
          <a:p>
            <a:pPr lvl="1" algn="just"/>
            <a:r>
              <a:rPr lang="es-ES" sz="1400" dirty="0" smtClean="0">
                <a:solidFill>
                  <a:srgbClr val="002E54"/>
                </a:solidFill>
              </a:rPr>
              <a:t>Cuando </a:t>
            </a:r>
            <a:r>
              <a:rPr lang="es-ES" sz="1400" b="1" dirty="0" smtClean="0">
                <a:solidFill>
                  <a:srgbClr val="002E54"/>
                </a:solidFill>
              </a:rPr>
              <a:t>se varíe el porcentaje de reducción previamente comunicado:</a:t>
            </a:r>
          </a:p>
          <a:p>
            <a:pPr lvl="1" algn="just"/>
            <a:endParaRPr lang="es-ES" sz="1400" dirty="0">
              <a:solidFill>
                <a:srgbClr val="002E54"/>
              </a:solidFill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s-ES" sz="1400" dirty="0">
                <a:solidFill>
                  <a:srgbClr val="002E54"/>
                </a:solidFill>
              </a:rPr>
              <a:t>Se remite a la Entidad Gestora, a través del servicio en sede electrónica, comunicación de “</a:t>
            </a:r>
            <a:r>
              <a:rPr lang="es-ES" sz="1400" b="1" dirty="0">
                <a:solidFill>
                  <a:srgbClr val="7030A0"/>
                </a:solidFill>
              </a:rPr>
              <a:t>solicitud colectiva</a:t>
            </a:r>
            <a:r>
              <a:rPr lang="es-ES" sz="1400" dirty="0">
                <a:solidFill>
                  <a:srgbClr val="002E54"/>
                </a:solidFill>
              </a:rPr>
              <a:t>”, informando del cambio de medida a suspensión.</a:t>
            </a:r>
          </a:p>
          <a:p>
            <a:pPr marL="1200150" lvl="2" indent="-285750" algn="just">
              <a:buFont typeface="Arial" panose="020B0604020202020204" pitchFamily="34" charset="0"/>
              <a:buChar char="•"/>
            </a:pPr>
            <a:r>
              <a:rPr lang="es-ES" sz="1400" dirty="0">
                <a:solidFill>
                  <a:srgbClr val="002E54"/>
                </a:solidFill>
              </a:rPr>
              <a:t>La </a:t>
            </a:r>
            <a:r>
              <a:rPr lang="es-ES" sz="1400" b="1" dirty="0">
                <a:solidFill>
                  <a:srgbClr val="002E54"/>
                </a:solidFill>
              </a:rPr>
              <a:t>fecha inicio</a:t>
            </a:r>
            <a:r>
              <a:rPr lang="es-ES" sz="1400" dirty="0">
                <a:solidFill>
                  <a:srgbClr val="002E54"/>
                </a:solidFill>
              </a:rPr>
              <a:t>, que se indicará en la solicitud colectiva, será el </a:t>
            </a:r>
            <a:r>
              <a:rPr lang="es-ES" sz="1400" b="1" dirty="0">
                <a:solidFill>
                  <a:srgbClr val="002E54"/>
                </a:solidFill>
              </a:rPr>
              <a:t>día 1 del mes en que surta efectos la variación</a:t>
            </a:r>
            <a:r>
              <a:rPr lang="es-ES" sz="1400" dirty="0">
                <a:solidFill>
                  <a:srgbClr val="002E54"/>
                </a:solidFill>
              </a:rPr>
              <a:t>.</a:t>
            </a:r>
          </a:p>
          <a:p>
            <a:pPr marL="1200150" lvl="2" indent="-285750" algn="just">
              <a:buFont typeface="Arial" panose="020B0604020202020204" pitchFamily="34" charset="0"/>
              <a:buChar char="•"/>
            </a:pPr>
            <a:r>
              <a:rPr lang="es-ES" sz="1400" dirty="0">
                <a:solidFill>
                  <a:srgbClr val="002E54"/>
                </a:solidFill>
              </a:rPr>
              <a:t>En </a:t>
            </a:r>
            <a:r>
              <a:rPr lang="es-ES" sz="1400" b="1" dirty="0">
                <a:solidFill>
                  <a:srgbClr val="002E54"/>
                </a:solidFill>
              </a:rPr>
              <a:t>tipo de medida </a:t>
            </a:r>
            <a:r>
              <a:rPr lang="es-ES" sz="1400" dirty="0">
                <a:solidFill>
                  <a:srgbClr val="002E54"/>
                </a:solidFill>
              </a:rPr>
              <a:t>se hará constar </a:t>
            </a:r>
            <a:r>
              <a:rPr lang="es-ES" sz="1400" b="1" dirty="0">
                <a:solidFill>
                  <a:srgbClr val="002E54"/>
                </a:solidFill>
              </a:rPr>
              <a:t>suspensión</a:t>
            </a:r>
            <a:r>
              <a:rPr lang="es-ES" sz="1400" dirty="0">
                <a:solidFill>
                  <a:srgbClr val="002E54"/>
                </a:solidFill>
              </a:rPr>
              <a:t>, sin consignar porcentaje de reducción de jornada.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s-ES" sz="1400" dirty="0">
                <a:solidFill>
                  <a:srgbClr val="002E54"/>
                </a:solidFill>
              </a:rPr>
              <a:t>En los </a:t>
            </a:r>
            <a:r>
              <a:rPr lang="es-ES" sz="1400" b="1" dirty="0">
                <a:solidFill>
                  <a:srgbClr val="002E54"/>
                </a:solidFill>
              </a:rPr>
              <a:t>primeros 20 días del mes natural siguiente se comunicarán los periodos de actividad e inactividad</a:t>
            </a:r>
            <a:r>
              <a:rPr lang="es-ES" sz="1400" dirty="0">
                <a:solidFill>
                  <a:srgbClr val="002E54"/>
                </a:solidFill>
              </a:rPr>
              <a:t> de la misma forma indicada </a:t>
            </a:r>
            <a:r>
              <a:rPr lang="es-ES" sz="1400" dirty="0" smtClean="0">
                <a:solidFill>
                  <a:srgbClr val="002E54"/>
                </a:solidFill>
              </a:rPr>
              <a:t>en los ERTEs posteriores al 27 de junio.</a:t>
            </a:r>
            <a:endParaRPr lang="es-ES" sz="1400" dirty="0">
              <a:solidFill>
                <a:srgbClr val="002E54"/>
              </a:solidFill>
            </a:endParaRPr>
          </a:p>
          <a:p>
            <a:pPr lvl="1" algn="just"/>
            <a:endParaRPr lang="es-ES" dirty="0">
              <a:solidFill>
                <a:srgbClr val="002E54"/>
              </a:solidFill>
            </a:endParaRPr>
          </a:p>
          <a:p>
            <a:pPr algn="just"/>
            <a:endParaRPr lang="es-ES_tradnl" dirty="0" smtClean="0">
              <a:solidFill>
                <a:srgbClr val="002E54"/>
              </a:solidFill>
            </a:endParaRPr>
          </a:p>
          <a:p>
            <a:pPr algn="just"/>
            <a:endParaRPr lang="es-ES" dirty="0">
              <a:solidFill>
                <a:srgbClr val="002E54"/>
              </a:solidFill>
            </a:endParaRPr>
          </a:p>
          <a:p>
            <a:pPr algn="just"/>
            <a:endParaRPr lang="es-ES" dirty="0" smtClean="0">
              <a:solidFill>
                <a:srgbClr val="002E54"/>
              </a:solidFill>
            </a:endParaRPr>
          </a:p>
          <a:p>
            <a:pPr algn="just"/>
            <a:endParaRPr lang="es-ES" dirty="0">
              <a:solidFill>
                <a:srgbClr val="002E5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3968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número de diapositiva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CD32176-65D9-4359-8594-D1C589AFA430}" type="slidenum">
              <a:rPr lang="es-ES_tradnl" smtClean="0"/>
              <a:pPr/>
              <a:t>16</a:t>
            </a:fld>
            <a:endParaRPr lang="es-ES_tradnl" dirty="0"/>
          </a:p>
        </p:txBody>
      </p:sp>
      <p:sp>
        <p:nvSpPr>
          <p:cNvPr id="3" name="2 CuadroTexto"/>
          <p:cNvSpPr txBox="1"/>
          <p:nvPr/>
        </p:nvSpPr>
        <p:spPr>
          <a:xfrm>
            <a:off x="316646" y="2420888"/>
            <a:ext cx="283768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 smtClean="0">
                <a:solidFill>
                  <a:prstClr val="black"/>
                </a:solidFill>
              </a:rPr>
              <a:t>con fecha de inicio </a:t>
            </a:r>
          </a:p>
          <a:p>
            <a:r>
              <a:rPr lang="es-ES" sz="1400" dirty="0" smtClean="0">
                <a:solidFill>
                  <a:prstClr val="black"/>
                </a:solidFill>
              </a:rPr>
              <a:t>posterior </a:t>
            </a:r>
            <a:r>
              <a:rPr lang="es-ES" sz="1400" dirty="0" smtClean="0">
                <a:solidFill>
                  <a:srgbClr val="C00000"/>
                </a:solidFill>
              </a:rPr>
              <a:t>al RDL 24/2020 (27 de junio)</a:t>
            </a:r>
            <a:endParaRPr lang="es-ES_tradnl" sz="1400" dirty="0">
              <a:solidFill>
                <a:srgbClr val="C00000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294159" y="260648"/>
            <a:ext cx="85689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s-ES" sz="2400" b="1" dirty="0">
                <a:solidFill>
                  <a:prstClr val="white"/>
                </a:solidFill>
              </a:rPr>
              <a:t>Resumen variación de ERTES a partir del Real Decreto-ley 24/2020</a:t>
            </a:r>
            <a:endParaRPr lang="es-ES_tradnl" sz="2400" b="1" dirty="0">
              <a:solidFill>
                <a:prstClr val="white"/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294156" y="1296919"/>
            <a:ext cx="276567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000" b="1" dirty="0" smtClean="0">
                <a:solidFill>
                  <a:prstClr val="black"/>
                </a:solidFill>
              </a:rPr>
              <a:t>ERTEs </a:t>
            </a:r>
          </a:p>
          <a:p>
            <a:r>
              <a:rPr lang="es-ES" sz="3000" b="1" dirty="0" smtClean="0">
                <a:solidFill>
                  <a:prstClr val="black"/>
                </a:solidFill>
              </a:rPr>
              <a:t>NUEVOS</a:t>
            </a:r>
            <a:endParaRPr lang="es-ES_tradnl" sz="3000" b="1" dirty="0"/>
          </a:p>
        </p:txBody>
      </p:sp>
      <p:sp>
        <p:nvSpPr>
          <p:cNvPr id="6" name="5 Rectángulo"/>
          <p:cNvSpPr/>
          <p:nvPr/>
        </p:nvSpPr>
        <p:spPr>
          <a:xfrm>
            <a:off x="251520" y="3935763"/>
            <a:ext cx="1616148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500" b="1" dirty="0" smtClean="0">
                <a:solidFill>
                  <a:prstClr val="black"/>
                </a:solidFill>
              </a:rPr>
              <a:t>ERTEs </a:t>
            </a:r>
          </a:p>
          <a:p>
            <a:r>
              <a:rPr lang="es-ES" sz="2500" b="1" dirty="0" smtClean="0">
                <a:solidFill>
                  <a:prstClr val="black"/>
                </a:solidFill>
              </a:rPr>
              <a:t>ANTIGUOS</a:t>
            </a:r>
            <a:endParaRPr lang="es-ES" sz="2500" b="1" dirty="0">
              <a:solidFill>
                <a:prstClr val="black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255848" y="5076207"/>
            <a:ext cx="246740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 smtClean="0">
                <a:solidFill>
                  <a:prstClr val="black"/>
                </a:solidFill>
              </a:rPr>
              <a:t>con fecha de inicio </a:t>
            </a:r>
          </a:p>
          <a:p>
            <a:r>
              <a:rPr lang="es-ES" sz="1400" dirty="0" smtClean="0">
                <a:solidFill>
                  <a:prstClr val="black"/>
                </a:solidFill>
              </a:rPr>
              <a:t>anterior </a:t>
            </a:r>
            <a:r>
              <a:rPr lang="es-ES" sz="1400" dirty="0" smtClean="0">
                <a:solidFill>
                  <a:srgbClr val="C00000"/>
                </a:solidFill>
              </a:rPr>
              <a:t>al RDL 24/2020 </a:t>
            </a:r>
          </a:p>
          <a:p>
            <a:r>
              <a:rPr lang="es-ES" sz="1400" dirty="0" smtClean="0">
                <a:solidFill>
                  <a:srgbClr val="C00000"/>
                </a:solidFill>
              </a:rPr>
              <a:t>(27 de junio)</a:t>
            </a:r>
            <a:endParaRPr lang="es-ES_tradnl" sz="1400" dirty="0">
              <a:solidFill>
                <a:srgbClr val="C00000"/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908226" y="1335390"/>
            <a:ext cx="2960378" cy="938719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500" dirty="0" smtClean="0">
                <a:solidFill>
                  <a:prstClr val="black"/>
                </a:solidFill>
              </a:rPr>
              <a:t>Solo pueden ser de </a:t>
            </a:r>
            <a:r>
              <a:rPr lang="es-ES" sz="3000" b="1" dirty="0" smtClean="0">
                <a:solidFill>
                  <a:prstClr val="black"/>
                </a:solidFill>
              </a:rPr>
              <a:t>SUSPENSIÓN</a:t>
            </a:r>
            <a:endParaRPr lang="es-ES_tradnl" sz="3000" b="1" dirty="0"/>
          </a:p>
        </p:txBody>
      </p:sp>
      <p:cxnSp>
        <p:nvCxnSpPr>
          <p:cNvPr id="10" name="9 Conector recto"/>
          <p:cNvCxnSpPr/>
          <p:nvPr/>
        </p:nvCxnSpPr>
        <p:spPr>
          <a:xfrm>
            <a:off x="438251" y="3284984"/>
            <a:ext cx="8424860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" name="21 Grupo"/>
          <p:cNvGrpSpPr/>
          <p:nvPr/>
        </p:nvGrpSpPr>
        <p:grpSpPr>
          <a:xfrm>
            <a:off x="2051720" y="3564798"/>
            <a:ext cx="653312" cy="1623502"/>
            <a:chOff x="3399656" y="3980636"/>
            <a:chExt cx="1190786" cy="1137215"/>
          </a:xfrm>
        </p:grpSpPr>
        <p:sp>
          <p:nvSpPr>
            <p:cNvPr id="19" name="18 Flecha derecha"/>
            <p:cNvSpPr/>
            <p:nvPr/>
          </p:nvSpPr>
          <p:spPr>
            <a:xfrm>
              <a:off x="3399656" y="3980636"/>
              <a:ext cx="1188132" cy="28803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20" name="19 Flecha derecha"/>
            <p:cNvSpPr/>
            <p:nvPr/>
          </p:nvSpPr>
          <p:spPr>
            <a:xfrm>
              <a:off x="3402310" y="4829819"/>
              <a:ext cx="1188132" cy="28803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21" name="20 Rectángulo"/>
            <p:cNvSpPr/>
            <p:nvPr/>
          </p:nvSpPr>
          <p:spPr>
            <a:xfrm>
              <a:off x="3399656" y="4044365"/>
              <a:ext cx="92224" cy="98552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  <p:sp>
        <p:nvSpPr>
          <p:cNvPr id="23" name="22 CuadroTexto"/>
          <p:cNvSpPr txBox="1"/>
          <p:nvPr/>
        </p:nvSpPr>
        <p:spPr>
          <a:xfrm>
            <a:off x="2899181" y="3403154"/>
            <a:ext cx="2163909" cy="861774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500" dirty="0" smtClean="0">
                <a:solidFill>
                  <a:prstClr val="black"/>
                </a:solidFill>
              </a:rPr>
              <a:t>de </a:t>
            </a:r>
          </a:p>
          <a:p>
            <a:pPr algn="ctr"/>
            <a:r>
              <a:rPr lang="es-ES" sz="2500" b="1" dirty="0" smtClean="0">
                <a:solidFill>
                  <a:prstClr val="black"/>
                </a:solidFill>
              </a:rPr>
              <a:t>SUSPENSIÓN</a:t>
            </a:r>
            <a:endParaRPr lang="es-ES_tradnl" sz="2500" b="1" dirty="0"/>
          </a:p>
        </p:txBody>
      </p:sp>
      <p:sp>
        <p:nvSpPr>
          <p:cNvPr id="24" name="23 CuadroTexto"/>
          <p:cNvSpPr txBox="1"/>
          <p:nvPr/>
        </p:nvSpPr>
        <p:spPr>
          <a:xfrm>
            <a:off x="2888473" y="4516427"/>
            <a:ext cx="2185324" cy="109260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500" dirty="0" smtClean="0">
                <a:solidFill>
                  <a:prstClr val="black"/>
                </a:solidFill>
              </a:rPr>
              <a:t>En situación actual * de </a:t>
            </a:r>
          </a:p>
          <a:p>
            <a:pPr algn="ctr"/>
            <a:r>
              <a:rPr lang="es-ES" sz="2500" b="1" dirty="0" smtClean="0">
                <a:solidFill>
                  <a:prstClr val="black"/>
                </a:solidFill>
              </a:rPr>
              <a:t>REDUCCIÓN </a:t>
            </a:r>
          </a:p>
          <a:p>
            <a:pPr algn="ctr"/>
            <a:r>
              <a:rPr lang="es-ES" sz="2500" b="1" dirty="0" smtClean="0">
                <a:solidFill>
                  <a:prstClr val="black"/>
                </a:solidFill>
              </a:rPr>
              <a:t>DE JORNADA</a:t>
            </a:r>
            <a:endParaRPr lang="es-ES_tradnl" sz="2500" b="1" dirty="0"/>
          </a:p>
        </p:txBody>
      </p:sp>
      <p:sp>
        <p:nvSpPr>
          <p:cNvPr id="25" name="24 CuadroTexto"/>
          <p:cNvSpPr txBox="1"/>
          <p:nvPr/>
        </p:nvSpPr>
        <p:spPr>
          <a:xfrm>
            <a:off x="6480174" y="3440018"/>
            <a:ext cx="230425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 smtClean="0">
                <a:solidFill>
                  <a:prstClr val="black"/>
                </a:solidFill>
              </a:rPr>
              <a:t>Se comunican los </a:t>
            </a:r>
            <a:r>
              <a:rPr lang="es-ES" sz="2200" b="1" dirty="0" smtClean="0">
                <a:solidFill>
                  <a:prstClr val="black"/>
                </a:solidFill>
              </a:rPr>
              <a:t>periodos de actividad </a:t>
            </a:r>
          </a:p>
          <a:p>
            <a:pPr algn="ctr"/>
            <a:r>
              <a:rPr lang="es-ES" sz="2000" dirty="0" smtClean="0">
                <a:solidFill>
                  <a:prstClr val="black"/>
                </a:solidFill>
              </a:rPr>
              <a:t>por XML </a:t>
            </a:r>
            <a:r>
              <a:rPr lang="es-ES" sz="2000" b="1" dirty="0" smtClean="0">
                <a:solidFill>
                  <a:schemeClr val="tx2"/>
                </a:solidFill>
              </a:rPr>
              <a:t>certific@2</a:t>
            </a:r>
            <a:endParaRPr lang="es-ES" sz="2000" dirty="0" smtClean="0">
              <a:solidFill>
                <a:prstClr val="black"/>
              </a:solidFill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6372200" y="1061016"/>
            <a:ext cx="2520204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300" dirty="0" smtClean="0">
                <a:solidFill>
                  <a:prstClr val="black"/>
                </a:solidFill>
              </a:rPr>
              <a:t>Se comunican los </a:t>
            </a:r>
            <a:r>
              <a:rPr lang="es-ES" sz="2500" b="1" dirty="0" smtClean="0">
                <a:solidFill>
                  <a:prstClr val="black"/>
                </a:solidFill>
              </a:rPr>
              <a:t>periodos </a:t>
            </a:r>
          </a:p>
          <a:p>
            <a:pPr algn="ctr"/>
            <a:r>
              <a:rPr lang="es-ES" sz="2500" b="1" dirty="0" smtClean="0">
                <a:solidFill>
                  <a:prstClr val="black"/>
                </a:solidFill>
              </a:rPr>
              <a:t>de actividad</a:t>
            </a:r>
          </a:p>
          <a:p>
            <a:pPr algn="ctr"/>
            <a:r>
              <a:rPr lang="es-ES" sz="2300" dirty="0" smtClean="0">
                <a:solidFill>
                  <a:prstClr val="black"/>
                </a:solidFill>
              </a:rPr>
              <a:t>por XML </a:t>
            </a:r>
            <a:r>
              <a:rPr lang="es-ES" sz="2300" b="1" dirty="0" smtClean="0">
                <a:solidFill>
                  <a:schemeClr val="tx2"/>
                </a:solidFill>
              </a:rPr>
              <a:t>certific@2</a:t>
            </a:r>
            <a:endParaRPr lang="es-ES" sz="2300" dirty="0" smtClean="0">
              <a:solidFill>
                <a:prstClr val="black"/>
              </a:solidFill>
            </a:endParaRPr>
          </a:p>
          <a:p>
            <a:pPr algn="ctr"/>
            <a:r>
              <a:rPr lang="es-ES" sz="2000" dirty="0" smtClean="0">
                <a:solidFill>
                  <a:prstClr val="black"/>
                </a:solidFill>
              </a:rPr>
              <a:t> sin más variaciones</a:t>
            </a:r>
            <a:endParaRPr lang="es-ES_tradnl" sz="2000" b="1" dirty="0"/>
          </a:p>
        </p:txBody>
      </p:sp>
      <p:sp>
        <p:nvSpPr>
          <p:cNvPr id="28" name="27 CuadroTexto"/>
          <p:cNvSpPr txBox="1"/>
          <p:nvPr/>
        </p:nvSpPr>
        <p:spPr>
          <a:xfrm>
            <a:off x="5258645" y="4949793"/>
            <a:ext cx="2227109" cy="954107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000" dirty="0" smtClean="0">
                <a:solidFill>
                  <a:prstClr val="black"/>
                </a:solidFill>
              </a:rPr>
              <a:t>Se convierten en </a:t>
            </a:r>
            <a:r>
              <a:rPr lang="es-ES" sz="2000" b="1" dirty="0" smtClean="0">
                <a:solidFill>
                  <a:prstClr val="black"/>
                </a:solidFill>
              </a:rPr>
              <a:t>SUSPENSIÓN</a:t>
            </a:r>
          </a:p>
          <a:p>
            <a:pPr algn="ctr">
              <a:spcAft>
                <a:spcPts val="600"/>
              </a:spcAft>
            </a:pPr>
            <a:r>
              <a:rPr lang="es-ES" sz="1600" dirty="0" smtClean="0">
                <a:solidFill>
                  <a:prstClr val="black"/>
                </a:solidFill>
              </a:rPr>
              <a:t>con la primera variación</a:t>
            </a:r>
            <a:endParaRPr lang="es-ES_tradnl" sz="1600" b="1" dirty="0"/>
          </a:p>
        </p:txBody>
      </p:sp>
      <p:sp>
        <p:nvSpPr>
          <p:cNvPr id="29" name="28 Flecha en U"/>
          <p:cNvSpPr/>
          <p:nvPr/>
        </p:nvSpPr>
        <p:spPr>
          <a:xfrm>
            <a:off x="4537969" y="5820616"/>
            <a:ext cx="1335240" cy="409555"/>
          </a:xfrm>
          <a:prstGeom prst="uturnArrow">
            <a:avLst/>
          </a:prstGeom>
          <a:scene3d>
            <a:camera prst="orthographicFront">
              <a:rot lat="9600000" lon="21594000" rev="21594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  <p:sp>
        <p:nvSpPr>
          <p:cNvPr id="31" name="30 Flecha doblada"/>
          <p:cNvSpPr/>
          <p:nvPr/>
        </p:nvSpPr>
        <p:spPr>
          <a:xfrm>
            <a:off x="7447181" y="5102573"/>
            <a:ext cx="753616" cy="430077"/>
          </a:xfrm>
          <a:prstGeom prst="bentArrow">
            <a:avLst>
              <a:gd name="adj1" fmla="val 25000"/>
              <a:gd name="adj2" fmla="val 25000"/>
              <a:gd name="adj3" fmla="val 42293"/>
              <a:gd name="adj4" fmla="val 43750"/>
            </a:avLst>
          </a:prstGeom>
          <a:scene3d>
            <a:camera prst="orthographicFront">
              <a:rot lat="9600000" lon="0" rev="54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  <p:pic>
        <p:nvPicPr>
          <p:cNvPr id="34" name="3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148065" y="3952283"/>
            <a:ext cx="1656183" cy="360467"/>
          </a:xfrm>
          <a:prstGeom prst="rect">
            <a:avLst/>
          </a:prstGeom>
        </p:spPr>
      </p:pic>
      <p:sp>
        <p:nvSpPr>
          <p:cNvPr id="9" name="8 CuadroTexto"/>
          <p:cNvSpPr txBox="1"/>
          <p:nvPr/>
        </p:nvSpPr>
        <p:spPr>
          <a:xfrm>
            <a:off x="851869" y="5971982"/>
            <a:ext cx="356379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100" dirty="0" smtClean="0"/>
              <a:t>* 1) Originariamente era suspensión y cambió a reducción.</a:t>
            </a:r>
          </a:p>
          <a:p>
            <a:r>
              <a:rPr lang="es-ES" sz="1100" dirty="0" smtClean="0"/>
              <a:t>   2) Se comunicó en origen como reducción de jornada.</a:t>
            </a:r>
            <a:endParaRPr lang="es-ES_tradnl" sz="1100" dirty="0"/>
          </a:p>
        </p:txBody>
      </p:sp>
    </p:spTree>
    <p:extLst>
      <p:ext uri="{BB962C8B-B14F-4D97-AF65-F5344CB8AC3E}">
        <p14:creationId xmlns:p14="http://schemas.microsoft.com/office/powerpoint/2010/main" xmlns="" val="654281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número de diapositiva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CD32176-65D9-4359-8594-D1C589AFA430}" type="slidenum">
              <a:rPr lang="es-ES_tradnl" smtClean="0"/>
              <a:pPr/>
              <a:t>17</a:t>
            </a:fld>
            <a:endParaRPr lang="es-ES_tradnl" dirty="0"/>
          </a:p>
        </p:txBody>
      </p:sp>
      <p:sp>
        <p:nvSpPr>
          <p:cNvPr id="3" name="2 CuadroTexto"/>
          <p:cNvSpPr txBox="1"/>
          <p:nvPr/>
        </p:nvSpPr>
        <p:spPr>
          <a:xfrm>
            <a:off x="1259632" y="2636912"/>
            <a:ext cx="662473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b="1" i="1" dirty="0">
                <a:solidFill>
                  <a:schemeClr val="tx2">
                    <a:lumMod val="75000"/>
                  </a:schemeClr>
                </a:solidFill>
              </a:rPr>
              <a:t>Comunicación de bajas de prestaciones derivadas de ERTES por COVID-19</a:t>
            </a:r>
          </a:p>
        </p:txBody>
      </p:sp>
    </p:spTree>
    <p:extLst>
      <p:ext uri="{BB962C8B-B14F-4D97-AF65-F5344CB8AC3E}">
        <p14:creationId xmlns:p14="http://schemas.microsoft.com/office/powerpoint/2010/main" xmlns="" val="3046824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79512" y="188640"/>
            <a:ext cx="864095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Comunicación de bajas de prestaciones por desempleo </a:t>
            </a:r>
          </a:p>
          <a:p>
            <a:pPr algn="ctr"/>
            <a:r>
              <a:rPr lang="es-ES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derivadas de ERTEs por covid-19</a:t>
            </a:r>
            <a:endParaRPr lang="es-ES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CD32176-65D9-4359-8594-D1C589AFA430}" type="slidenum">
              <a:rPr lang="es-ES_tradnl" smtClean="0"/>
              <a:pPr/>
              <a:t>18</a:t>
            </a:fld>
            <a:endParaRPr lang="es-ES_tradnl" dirty="0"/>
          </a:p>
        </p:txBody>
      </p:sp>
      <p:sp>
        <p:nvSpPr>
          <p:cNvPr id="4" name="3 CuadroTexto"/>
          <p:cNvSpPr txBox="1"/>
          <p:nvPr/>
        </p:nvSpPr>
        <p:spPr>
          <a:xfrm>
            <a:off x="899592" y="1340768"/>
            <a:ext cx="7560840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just"/>
            <a:r>
              <a:rPr lang="es-ES" sz="2400" b="1" dirty="0" smtClean="0">
                <a:solidFill>
                  <a:srgbClr val="002E54"/>
                </a:solidFill>
              </a:rPr>
              <a:t>La baja en las prestaciones por desempleo</a:t>
            </a:r>
            <a:r>
              <a:rPr lang="es-ES" sz="2400" dirty="0" smtClean="0">
                <a:solidFill>
                  <a:srgbClr val="002E54"/>
                </a:solidFill>
              </a:rPr>
              <a:t>, </a:t>
            </a:r>
            <a:r>
              <a:rPr lang="es-ES" sz="2400" dirty="0">
                <a:solidFill>
                  <a:srgbClr val="002E54"/>
                </a:solidFill>
              </a:rPr>
              <a:t>tanto temporal como </a:t>
            </a:r>
            <a:r>
              <a:rPr lang="es-ES" sz="2400" dirty="0" smtClean="0">
                <a:solidFill>
                  <a:srgbClr val="002E54"/>
                </a:solidFill>
              </a:rPr>
              <a:t>definitiva, se comunicará a </a:t>
            </a:r>
            <a:r>
              <a:rPr lang="es-ES" sz="2400" dirty="0">
                <a:solidFill>
                  <a:srgbClr val="002E54"/>
                </a:solidFill>
              </a:rPr>
              <a:t>través del fichero XML, de comunicación de </a:t>
            </a:r>
            <a:r>
              <a:rPr lang="es-ES" sz="2400" b="1" dirty="0">
                <a:solidFill>
                  <a:srgbClr val="002E54"/>
                </a:solidFill>
              </a:rPr>
              <a:t>periodos de </a:t>
            </a:r>
            <a:r>
              <a:rPr lang="es-ES" sz="2400" b="1" dirty="0" smtClean="0">
                <a:solidFill>
                  <a:srgbClr val="002E54"/>
                </a:solidFill>
              </a:rPr>
              <a:t>actividad</a:t>
            </a:r>
          </a:p>
          <a:p>
            <a:pPr marL="742950" lvl="1" indent="-285750" algn="just">
              <a:spcBef>
                <a:spcPts val="2400"/>
              </a:spcBef>
              <a:spcAft>
                <a:spcPts val="2400"/>
              </a:spcAft>
              <a:buFont typeface="Arial" panose="020B0604020202020204" pitchFamily="34" charset="0"/>
              <a:buChar char="•"/>
            </a:pPr>
            <a:r>
              <a:rPr lang="es-ES" sz="2000" dirty="0" smtClean="0">
                <a:solidFill>
                  <a:srgbClr val="002E54"/>
                </a:solidFill>
              </a:rPr>
              <a:t>Alternativamente también se podrá remitir </a:t>
            </a:r>
            <a:r>
              <a:rPr lang="es-ES" sz="2000" b="1" dirty="0" smtClean="0">
                <a:solidFill>
                  <a:srgbClr val="002E54"/>
                </a:solidFill>
              </a:rPr>
              <a:t>el fichero Excel </a:t>
            </a:r>
            <a:r>
              <a:rPr lang="es-ES" sz="2000" dirty="0" smtClean="0">
                <a:solidFill>
                  <a:srgbClr val="002E54"/>
                </a:solidFill>
              </a:rPr>
              <a:t>de comunicación de </a:t>
            </a:r>
            <a:r>
              <a:rPr lang="es-ES" sz="2000" b="1" dirty="0" smtClean="0">
                <a:solidFill>
                  <a:schemeClr val="accent6"/>
                </a:solidFill>
              </a:rPr>
              <a:t>baja</a:t>
            </a:r>
            <a:r>
              <a:rPr lang="es-ES" sz="2000" dirty="0" smtClean="0">
                <a:solidFill>
                  <a:srgbClr val="002E54"/>
                </a:solidFill>
              </a:rPr>
              <a:t>, disponible en sede electrónica.</a:t>
            </a:r>
          </a:p>
          <a:p>
            <a:pPr algn="just"/>
            <a:endParaRPr lang="es-ES" dirty="0">
              <a:solidFill>
                <a:srgbClr val="002E54"/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755575" y="6020380"/>
            <a:ext cx="806489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400" dirty="0">
                <a:solidFill>
                  <a:srgbClr val="002E54"/>
                </a:solidFill>
              </a:rPr>
              <a:t>	</a:t>
            </a:r>
            <a:r>
              <a:rPr lang="es-ES" sz="1400" dirty="0">
                <a:solidFill>
                  <a:srgbClr val="002E54"/>
                </a:solidFill>
                <a:hlinkClick r:id="rId2"/>
              </a:rPr>
              <a:t>https://sede.sepe.gob.es/portalSedeEstaticos/flows/gestorContenidos?page=comunicados</a:t>
            </a:r>
            <a:endParaRPr lang="es-ES" sz="1400" dirty="0">
              <a:solidFill>
                <a:srgbClr val="002E54"/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2699792" y="4293096"/>
            <a:ext cx="5616623" cy="954107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just">
              <a:spcBef>
                <a:spcPts val="2400"/>
              </a:spcBef>
              <a:spcAft>
                <a:spcPts val="2400"/>
              </a:spcAft>
            </a:pPr>
            <a:r>
              <a:rPr lang="es-ES" sz="1400" dirty="0" smtClean="0">
                <a:solidFill>
                  <a:srgbClr val="002E54"/>
                </a:solidFill>
              </a:rPr>
              <a:t>Si ha comunicado la </a:t>
            </a:r>
            <a:r>
              <a:rPr lang="es-ES" sz="1400" b="1" dirty="0" smtClean="0">
                <a:solidFill>
                  <a:schemeClr val="accent6"/>
                </a:solidFill>
              </a:rPr>
              <a:t>baja </a:t>
            </a:r>
            <a:r>
              <a:rPr lang="es-ES" sz="1400" dirty="0">
                <a:solidFill>
                  <a:srgbClr val="002E54"/>
                </a:solidFill>
              </a:rPr>
              <a:t>a través del fichero Excel o por otro sistema, y </a:t>
            </a:r>
            <a:r>
              <a:rPr lang="es-ES" sz="1400" dirty="0" smtClean="0">
                <a:solidFill>
                  <a:srgbClr val="002E54"/>
                </a:solidFill>
              </a:rPr>
              <a:t>el SEPE continúa abonando la prestación a los trabajadores, </a:t>
            </a:r>
            <a:r>
              <a:rPr lang="es-ES" sz="1400" dirty="0">
                <a:solidFill>
                  <a:srgbClr val="002E54"/>
                </a:solidFill>
              </a:rPr>
              <a:t>puede </a:t>
            </a:r>
            <a:r>
              <a:rPr lang="es-ES" sz="1400" dirty="0" smtClean="0">
                <a:solidFill>
                  <a:srgbClr val="002E54"/>
                </a:solidFill>
              </a:rPr>
              <a:t>cursarla </a:t>
            </a:r>
            <a:r>
              <a:rPr lang="es-ES" sz="1400" dirty="0">
                <a:solidFill>
                  <a:srgbClr val="002E54"/>
                </a:solidFill>
              </a:rPr>
              <a:t>de nuevo </a:t>
            </a:r>
            <a:r>
              <a:rPr lang="es-ES" sz="1400" dirty="0" smtClean="0">
                <a:solidFill>
                  <a:srgbClr val="002E54"/>
                </a:solidFill>
              </a:rPr>
              <a:t>a </a:t>
            </a:r>
            <a:r>
              <a:rPr lang="es-ES" sz="1400" dirty="0">
                <a:solidFill>
                  <a:srgbClr val="002E54"/>
                </a:solidFill>
              </a:rPr>
              <a:t>través del fichero XML de periodos de actividad del mes en que se produjo la reincorporación.  </a:t>
            </a:r>
            <a:endParaRPr lang="es-ES_tradnl" sz="1400" dirty="0">
              <a:solidFill>
                <a:srgbClr val="002E54"/>
              </a:solidFill>
            </a:endParaRPr>
          </a:p>
        </p:txBody>
      </p:sp>
      <p:sp>
        <p:nvSpPr>
          <p:cNvPr id="7" name="6 Explosión 1"/>
          <p:cNvSpPr/>
          <p:nvPr/>
        </p:nvSpPr>
        <p:spPr>
          <a:xfrm rot="20388814">
            <a:off x="169467" y="3840777"/>
            <a:ext cx="2279051" cy="1740454"/>
          </a:xfrm>
          <a:prstGeom prst="irregularSeal1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b="1" dirty="0" smtClean="0">
                <a:solidFill>
                  <a:srgbClr val="C00000"/>
                </a:solidFill>
              </a:rPr>
              <a:t>IMPORTANTE</a:t>
            </a:r>
            <a:endParaRPr lang="es-ES_tradnl" sz="1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52132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número de diapositiva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CD32176-65D9-4359-8594-D1C589AFA430}" type="slidenum">
              <a:rPr lang="es-ES_tradnl" smtClean="0"/>
              <a:pPr/>
              <a:t>19</a:t>
            </a:fld>
            <a:endParaRPr lang="es-ES_tradnl" dirty="0"/>
          </a:p>
        </p:txBody>
      </p:sp>
      <p:sp>
        <p:nvSpPr>
          <p:cNvPr id="3" name="2 CuadroTexto"/>
          <p:cNvSpPr txBox="1"/>
          <p:nvPr/>
        </p:nvSpPr>
        <p:spPr>
          <a:xfrm>
            <a:off x="1259632" y="3212976"/>
            <a:ext cx="66247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b="1" i="1" dirty="0">
                <a:solidFill>
                  <a:schemeClr val="tx2">
                    <a:lumMod val="75000"/>
                  </a:schemeClr>
                </a:solidFill>
              </a:rPr>
              <a:t>Pautas utilización ficheros XML</a:t>
            </a:r>
          </a:p>
        </p:txBody>
      </p:sp>
    </p:spTree>
    <p:extLst>
      <p:ext uri="{BB962C8B-B14F-4D97-AF65-F5344CB8AC3E}">
        <p14:creationId xmlns:p14="http://schemas.microsoft.com/office/powerpoint/2010/main" xmlns="" val="1076893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79512" y="188640"/>
            <a:ext cx="864095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ÍNDICE</a:t>
            </a:r>
            <a:endParaRPr lang="es-ES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CD32176-65D9-4359-8594-D1C589AFA430}" type="slidenum">
              <a:rPr lang="es-ES_tradnl" smtClean="0"/>
              <a:pPr/>
              <a:t>2</a:t>
            </a:fld>
            <a:endParaRPr lang="es-ES_tradnl" dirty="0"/>
          </a:p>
        </p:txBody>
      </p:sp>
      <p:sp>
        <p:nvSpPr>
          <p:cNvPr id="2" name="1 CuadroTexto"/>
          <p:cNvSpPr txBox="1"/>
          <p:nvPr/>
        </p:nvSpPr>
        <p:spPr>
          <a:xfrm>
            <a:off x="899592" y="1484784"/>
            <a:ext cx="72728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>
                <a:solidFill>
                  <a:srgbClr val="002E54"/>
                </a:solidFill>
              </a:rPr>
              <a:t>Consideraciones Previas </a:t>
            </a:r>
          </a:p>
          <a:p>
            <a:pPr algn="ctr"/>
            <a:r>
              <a:rPr lang="es-ES" sz="1400" dirty="0" smtClean="0">
                <a:solidFill>
                  <a:srgbClr val="002E54"/>
                </a:solidFill>
              </a:rPr>
              <a:t>Sobre el pago de las prestaciones derivadas de ERTES</a:t>
            </a:r>
          </a:p>
          <a:p>
            <a:pPr algn="ctr"/>
            <a:r>
              <a:rPr lang="es-ES" sz="1400" dirty="0" smtClean="0">
                <a:solidFill>
                  <a:srgbClr val="002E54"/>
                </a:solidFill>
              </a:rPr>
              <a:t>Comunicaciones a efectuar por la empresa al SEPE</a:t>
            </a:r>
            <a:endParaRPr lang="es-ES" sz="1400" dirty="0">
              <a:solidFill>
                <a:srgbClr val="002E54"/>
              </a:solidFill>
            </a:endParaRPr>
          </a:p>
          <a:p>
            <a:pPr algn="ctr"/>
            <a:r>
              <a:rPr lang="es-ES" sz="1400" dirty="0" smtClean="0">
                <a:solidFill>
                  <a:srgbClr val="002E54"/>
                </a:solidFill>
              </a:rPr>
              <a:t>Tipos de ERTES en relación con las prestaciones por desempleo</a:t>
            </a:r>
            <a:endParaRPr lang="es-ES_tradnl" sz="1400" dirty="0">
              <a:solidFill>
                <a:srgbClr val="002E54"/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938276" y="2708920"/>
            <a:ext cx="72728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>
                <a:solidFill>
                  <a:srgbClr val="002E54"/>
                </a:solidFill>
              </a:rPr>
              <a:t>Solicitud colectiva de prestaciones por desempleo derivadas de ERTES por COVID-19</a:t>
            </a:r>
            <a:endParaRPr lang="es-ES_tradnl" b="1" dirty="0">
              <a:solidFill>
                <a:srgbClr val="002E54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971600" y="3646765"/>
            <a:ext cx="727280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>
                <a:solidFill>
                  <a:srgbClr val="002E54"/>
                </a:solidFill>
              </a:rPr>
              <a:t>Comunicación de actividad al SEPE</a:t>
            </a:r>
          </a:p>
          <a:p>
            <a:pPr algn="ctr"/>
            <a:r>
              <a:rPr lang="es-ES" sz="1400" dirty="0" smtClean="0">
                <a:solidFill>
                  <a:srgbClr val="002E54"/>
                </a:solidFill>
              </a:rPr>
              <a:t>ERTES posteriores al 27 de Junio de 2020</a:t>
            </a:r>
          </a:p>
          <a:p>
            <a:pPr algn="ctr"/>
            <a:r>
              <a:rPr lang="es-ES" sz="1400" dirty="0" smtClean="0">
                <a:solidFill>
                  <a:srgbClr val="002E54"/>
                </a:solidFill>
              </a:rPr>
              <a:t>ERTES anteriores al 27 de Junio de 2020 </a:t>
            </a:r>
            <a:endParaRPr lang="es-ES_tradnl" sz="1400" dirty="0">
              <a:solidFill>
                <a:srgbClr val="002E54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971600" y="4787860"/>
            <a:ext cx="7272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>
                <a:solidFill>
                  <a:srgbClr val="002E54"/>
                </a:solidFill>
              </a:rPr>
              <a:t>Comunicación de bajas de prestaciones derivadas de ERTES por COVID-19</a:t>
            </a:r>
            <a:endParaRPr lang="es-ES_tradnl" b="1" dirty="0">
              <a:solidFill>
                <a:srgbClr val="002E54"/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1051992" y="5507940"/>
            <a:ext cx="7272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>
                <a:solidFill>
                  <a:srgbClr val="002E54"/>
                </a:solidFill>
              </a:rPr>
              <a:t>Pautas utilización ficheros XML</a:t>
            </a:r>
            <a:endParaRPr lang="es-ES_tradnl" b="1" dirty="0">
              <a:solidFill>
                <a:srgbClr val="002E54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79512" y="188640"/>
            <a:ext cx="864095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Pautas utilización XML (I)</a:t>
            </a:r>
            <a:endParaRPr lang="es-ES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CD32176-65D9-4359-8594-D1C589AFA430}" type="slidenum">
              <a:rPr lang="es-ES_tradnl" smtClean="0"/>
              <a:pPr/>
              <a:t>20</a:t>
            </a:fld>
            <a:endParaRPr lang="es-ES_tradnl" dirty="0"/>
          </a:p>
        </p:txBody>
      </p:sp>
      <p:sp>
        <p:nvSpPr>
          <p:cNvPr id="7" name="6 Rectángulo"/>
          <p:cNvSpPr/>
          <p:nvPr/>
        </p:nvSpPr>
        <p:spPr>
          <a:xfrm>
            <a:off x="3036187" y="1844824"/>
            <a:ext cx="5544616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es-ES" sz="2000" b="1" dirty="0">
                <a:solidFill>
                  <a:srgbClr val="002E54"/>
                </a:solidFill>
              </a:rPr>
              <a:t>No es necesario comunicar periodos </a:t>
            </a:r>
            <a:r>
              <a:rPr lang="es-ES" sz="2000" dirty="0">
                <a:solidFill>
                  <a:srgbClr val="002E54"/>
                </a:solidFill>
              </a:rPr>
              <a:t>respecto de un trabajador si se ha mantenido en </a:t>
            </a:r>
            <a:r>
              <a:rPr lang="es-ES" sz="2000" b="1" dirty="0">
                <a:solidFill>
                  <a:srgbClr val="002E54"/>
                </a:solidFill>
              </a:rPr>
              <a:t>situación ininterrumpida de inactividad </a:t>
            </a:r>
            <a:r>
              <a:rPr lang="es-ES" sz="2000" dirty="0">
                <a:solidFill>
                  <a:srgbClr val="002E54"/>
                </a:solidFill>
              </a:rPr>
              <a:t>desde el inicio del </a:t>
            </a:r>
            <a:r>
              <a:rPr lang="es-ES" sz="2000" dirty="0" smtClean="0">
                <a:solidFill>
                  <a:srgbClr val="002E54"/>
                </a:solidFill>
              </a:rPr>
              <a:t>ERTE, </a:t>
            </a:r>
            <a:r>
              <a:rPr lang="es-ES" sz="2000" b="1" dirty="0" smtClean="0">
                <a:solidFill>
                  <a:srgbClr val="002E54"/>
                </a:solidFill>
              </a:rPr>
              <a:t>pero</a:t>
            </a:r>
            <a:r>
              <a:rPr lang="es-ES" sz="2000" dirty="0" smtClean="0">
                <a:solidFill>
                  <a:srgbClr val="002E54"/>
                </a:solidFill>
              </a:rPr>
              <a:t>…</a:t>
            </a:r>
          </a:p>
          <a:p>
            <a:pPr lvl="0" algn="just"/>
            <a:endParaRPr lang="es-ES_tradnl" sz="2000" dirty="0">
              <a:solidFill>
                <a:srgbClr val="002E54"/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es-ES" sz="2000" dirty="0" smtClean="0">
                <a:solidFill>
                  <a:srgbClr val="002E54"/>
                </a:solidFill>
              </a:rPr>
              <a:t>… </a:t>
            </a:r>
            <a:r>
              <a:rPr lang="es-ES" sz="2000" b="1" dirty="0" smtClean="0">
                <a:solidFill>
                  <a:srgbClr val="002E54"/>
                </a:solidFill>
              </a:rPr>
              <a:t>una </a:t>
            </a:r>
            <a:r>
              <a:rPr lang="es-ES" sz="2000" b="1" dirty="0">
                <a:solidFill>
                  <a:srgbClr val="002E54"/>
                </a:solidFill>
              </a:rPr>
              <a:t>vez </a:t>
            </a:r>
            <a:r>
              <a:rPr lang="es-ES" sz="2000" b="1" dirty="0" smtClean="0">
                <a:solidFill>
                  <a:srgbClr val="002E54"/>
                </a:solidFill>
              </a:rPr>
              <a:t>se han </a:t>
            </a:r>
            <a:r>
              <a:rPr lang="es-ES" sz="2000" b="1" dirty="0">
                <a:solidFill>
                  <a:srgbClr val="002E54"/>
                </a:solidFill>
              </a:rPr>
              <a:t>remitido </a:t>
            </a:r>
            <a:r>
              <a:rPr lang="es-ES" sz="2000" b="1" dirty="0" smtClean="0">
                <a:solidFill>
                  <a:srgbClr val="002E54"/>
                </a:solidFill>
              </a:rPr>
              <a:t>periodos </a:t>
            </a:r>
            <a:r>
              <a:rPr lang="es-ES" sz="2000" b="1" dirty="0">
                <a:solidFill>
                  <a:srgbClr val="002E54"/>
                </a:solidFill>
              </a:rPr>
              <a:t>de actividad respecto de un trabajador, </a:t>
            </a:r>
            <a:r>
              <a:rPr lang="es-ES" sz="2000" b="1" dirty="0" smtClean="0">
                <a:solidFill>
                  <a:srgbClr val="002E54"/>
                </a:solidFill>
              </a:rPr>
              <a:t>tendrán que seguir enviándose </a:t>
            </a:r>
            <a:r>
              <a:rPr lang="es-ES" sz="2000" b="1" dirty="0">
                <a:solidFill>
                  <a:srgbClr val="002E54"/>
                </a:solidFill>
              </a:rPr>
              <a:t>en los meses sucesivos </a:t>
            </a:r>
            <a:r>
              <a:rPr lang="es-ES" sz="2000" dirty="0">
                <a:solidFill>
                  <a:srgbClr val="002E54"/>
                </a:solidFill>
              </a:rPr>
              <a:t>en los que el trabajador deba percibir prestación</a:t>
            </a:r>
            <a:r>
              <a:rPr lang="es-ES" sz="2000" dirty="0" smtClean="0">
                <a:solidFill>
                  <a:srgbClr val="002E54"/>
                </a:solidFill>
              </a:rPr>
              <a:t>, aunque no haya habido variaciones,  </a:t>
            </a:r>
            <a:r>
              <a:rPr lang="es-ES" sz="2000" dirty="0">
                <a:solidFill>
                  <a:srgbClr val="002E54"/>
                </a:solidFill>
              </a:rPr>
              <a:t>hasta la extinción del ERTE</a:t>
            </a:r>
            <a:r>
              <a:rPr lang="es-ES" sz="2000" dirty="0" smtClean="0">
                <a:solidFill>
                  <a:srgbClr val="002E54"/>
                </a:solidFill>
              </a:rPr>
              <a:t>. </a:t>
            </a:r>
            <a:r>
              <a:rPr lang="es-ES" sz="2000" b="1" dirty="0" smtClean="0">
                <a:solidFill>
                  <a:srgbClr val="C00000"/>
                </a:solidFill>
              </a:rPr>
              <a:t>En caso contrario la prestación quedará en baja.</a:t>
            </a:r>
          </a:p>
          <a:p>
            <a:pPr lvl="0" algn="just"/>
            <a:endParaRPr lang="es-ES_tradnl" sz="2000" dirty="0">
              <a:solidFill>
                <a:srgbClr val="002E54"/>
              </a:solidFill>
            </a:endParaRPr>
          </a:p>
        </p:txBody>
      </p:sp>
      <p:sp>
        <p:nvSpPr>
          <p:cNvPr id="4" name="3 Explosión 1"/>
          <p:cNvSpPr/>
          <p:nvPr/>
        </p:nvSpPr>
        <p:spPr>
          <a:xfrm>
            <a:off x="203354" y="548680"/>
            <a:ext cx="2808312" cy="2304256"/>
          </a:xfrm>
          <a:prstGeom prst="irregularSeal1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rgbClr val="C00000"/>
                </a:solidFill>
              </a:rPr>
              <a:t>MUY IMPORTANTE</a:t>
            </a:r>
            <a:endParaRPr lang="es-ES_tradnl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77581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79512" y="188640"/>
            <a:ext cx="864095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Pautas utilización XML </a:t>
            </a:r>
            <a:r>
              <a:rPr lang="es-E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s-ES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II)</a:t>
            </a:r>
            <a:endParaRPr lang="es-ES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CD32176-65D9-4359-8594-D1C589AFA430}" type="slidenum">
              <a:rPr lang="es-ES_tradnl" smtClean="0"/>
              <a:pPr/>
              <a:t>21</a:t>
            </a:fld>
            <a:endParaRPr lang="es-ES_tradnl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124744"/>
            <a:ext cx="6768751" cy="60324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endParaRPr lang="es-ES" sz="2000" dirty="0" smtClean="0">
              <a:solidFill>
                <a:srgbClr val="002E54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000" dirty="0">
                <a:solidFill>
                  <a:srgbClr val="002E54"/>
                </a:solidFill>
              </a:rPr>
              <a:t>Una vez remitido </a:t>
            </a:r>
            <a:r>
              <a:rPr lang="es-ES" sz="2000" dirty="0" smtClean="0">
                <a:solidFill>
                  <a:srgbClr val="002E54"/>
                </a:solidFill>
              </a:rPr>
              <a:t>el </a:t>
            </a:r>
            <a:r>
              <a:rPr lang="es-ES" sz="2000" dirty="0">
                <a:solidFill>
                  <a:srgbClr val="002E54"/>
                </a:solidFill>
              </a:rPr>
              <a:t>fichero para un trabajador y un </a:t>
            </a:r>
            <a:r>
              <a:rPr lang="es-ES" sz="2000">
                <a:solidFill>
                  <a:srgbClr val="002E54"/>
                </a:solidFill>
              </a:rPr>
              <a:t>mes </a:t>
            </a:r>
            <a:r>
              <a:rPr lang="es-ES" sz="2000" smtClean="0">
                <a:solidFill>
                  <a:srgbClr val="002E54"/>
                </a:solidFill>
              </a:rPr>
              <a:t>determinado, </a:t>
            </a:r>
            <a:r>
              <a:rPr lang="es-ES" sz="2000" b="1" dirty="0" smtClean="0">
                <a:solidFill>
                  <a:srgbClr val="002E54"/>
                </a:solidFill>
              </a:rPr>
              <a:t>NO</a:t>
            </a:r>
            <a:r>
              <a:rPr lang="es-ES" sz="2000" dirty="0" smtClean="0">
                <a:solidFill>
                  <a:srgbClr val="002E54"/>
                </a:solidFill>
              </a:rPr>
              <a:t> </a:t>
            </a:r>
            <a:r>
              <a:rPr lang="es-ES" sz="2000" b="1" dirty="0" smtClean="0">
                <a:solidFill>
                  <a:srgbClr val="002E54"/>
                </a:solidFill>
              </a:rPr>
              <a:t>es </a:t>
            </a:r>
            <a:r>
              <a:rPr lang="es-ES" sz="2000" b="1" dirty="0">
                <a:solidFill>
                  <a:srgbClr val="002E54"/>
                </a:solidFill>
              </a:rPr>
              <a:t>posible rectificar el envío </a:t>
            </a:r>
            <a:r>
              <a:rPr lang="es-ES" sz="2000" dirty="0">
                <a:solidFill>
                  <a:srgbClr val="002E54"/>
                </a:solidFill>
              </a:rPr>
              <a:t>en caso de errores</a:t>
            </a:r>
            <a:r>
              <a:rPr lang="es-ES" sz="2000" dirty="0" smtClean="0">
                <a:solidFill>
                  <a:srgbClr val="002E54"/>
                </a:solidFill>
              </a:rPr>
              <a:t>.</a:t>
            </a:r>
          </a:p>
          <a:p>
            <a:pPr lvl="2" algn="just"/>
            <a:r>
              <a:rPr lang="es-ES" sz="1400" i="1" dirty="0" smtClean="0">
                <a:solidFill>
                  <a:srgbClr val="002E54"/>
                </a:solidFill>
              </a:rPr>
              <a:t>Si se produce un error deberá ponerse en contacto con la correspondiente dirección provincial del SEPE.</a:t>
            </a:r>
          </a:p>
          <a:p>
            <a:pPr algn="just"/>
            <a:endParaRPr lang="es-ES" sz="1400" b="1" i="1" dirty="0">
              <a:solidFill>
                <a:srgbClr val="002E54"/>
              </a:solidFill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es-ES" sz="2000" dirty="0" smtClean="0">
                <a:solidFill>
                  <a:srgbClr val="002E54"/>
                </a:solidFill>
              </a:rPr>
              <a:t>Para evitar estos errores, los </a:t>
            </a:r>
            <a:r>
              <a:rPr lang="es-ES" sz="2000" b="1" dirty="0">
                <a:solidFill>
                  <a:srgbClr val="002E54"/>
                </a:solidFill>
              </a:rPr>
              <a:t>periodos de actividad se han de comunicar a mes vencido</a:t>
            </a:r>
            <a:r>
              <a:rPr lang="es-ES" sz="2000" dirty="0">
                <a:solidFill>
                  <a:srgbClr val="002E54"/>
                </a:solidFill>
              </a:rPr>
              <a:t>, respecto al mes natural inmediato anterior</a:t>
            </a:r>
            <a:r>
              <a:rPr lang="es-ES" sz="2000" dirty="0" smtClean="0">
                <a:solidFill>
                  <a:srgbClr val="002E54"/>
                </a:solidFill>
              </a:rPr>
              <a:t>.</a:t>
            </a:r>
            <a:r>
              <a:rPr lang="es-ES" sz="1400" dirty="0">
                <a:solidFill>
                  <a:srgbClr val="002E54"/>
                </a:solidFill>
              </a:rPr>
              <a:t>	</a:t>
            </a:r>
            <a:endParaRPr lang="es-ES" sz="1400" dirty="0" smtClean="0">
              <a:solidFill>
                <a:srgbClr val="002E54"/>
              </a:solidFill>
            </a:endParaRPr>
          </a:p>
          <a:p>
            <a:pPr lvl="0" algn="just"/>
            <a:r>
              <a:rPr lang="es-ES" sz="1400" i="1" dirty="0">
                <a:solidFill>
                  <a:srgbClr val="002E54"/>
                </a:solidFill>
              </a:rPr>
              <a:t>	</a:t>
            </a:r>
            <a:r>
              <a:rPr lang="es-ES" sz="1400" i="1" dirty="0" smtClean="0">
                <a:solidFill>
                  <a:srgbClr val="C00000"/>
                </a:solidFill>
              </a:rPr>
              <a:t>Excepcionalmente</a:t>
            </a:r>
            <a:r>
              <a:rPr lang="es-ES" sz="1400" i="1" dirty="0" smtClean="0">
                <a:solidFill>
                  <a:srgbClr val="002E54"/>
                </a:solidFill>
              </a:rPr>
              <a:t>, pueden remitirse en el mismo mes al que hagan 	referencia, siempre que no vaya a haber cambios en los datos.</a:t>
            </a:r>
            <a:r>
              <a:rPr lang="es-ES" sz="1400" b="1" dirty="0" smtClean="0">
                <a:solidFill>
                  <a:srgbClr val="002E54"/>
                </a:solidFill>
              </a:rPr>
              <a:t> </a:t>
            </a:r>
          </a:p>
          <a:p>
            <a:pPr lvl="0" algn="just"/>
            <a:endParaRPr lang="es-ES" sz="1400" b="1" dirty="0" smtClean="0">
              <a:solidFill>
                <a:srgbClr val="002E54"/>
              </a:solidFill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es-ES" sz="2000" b="1" dirty="0" smtClean="0">
                <a:solidFill>
                  <a:srgbClr val="002E54"/>
                </a:solidFill>
              </a:rPr>
              <a:t>Es </a:t>
            </a:r>
            <a:r>
              <a:rPr lang="es-ES" sz="2000" b="1" dirty="0">
                <a:solidFill>
                  <a:srgbClr val="002E54"/>
                </a:solidFill>
              </a:rPr>
              <a:t>posible remitir dos ficheros en un mismo mes</a:t>
            </a:r>
            <a:r>
              <a:rPr lang="es-ES" sz="2000" dirty="0">
                <a:solidFill>
                  <a:srgbClr val="002E54"/>
                </a:solidFill>
              </a:rPr>
              <a:t>. En ese caso, tienen que enviarse por orden cronológico. </a:t>
            </a:r>
            <a:endParaRPr lang="es-ES" sz="1400" i="1" dirty="0" smtClean="0">
              <a:solidFill>
                <a:srgbClr val="002E54"/>
              </a:solidFill>
            </a:endParaRPr>
          </a:p>
          <a:p>
            <a:pPr lvl="2" algn="just"/>
            <a:r>
              <a:rPr lang="es-ES" sz="1400" i="1" dirty="0" smtClean="0">
                <a:solidFill>
                  <a:srgbClr val="002E54"/>
                </a:solidFill>
              </a:rPr>
              <a:t>Para comunicar, respecto a los mismos  trabajadores, </a:t>
            </a:r>
            <a:r>
              <a:rPr lang="es-ES" sz="1400" i="1" dirty="0">
                <a:solidFill>
                  <a:srgbClr val="002E54"/>
                </a:solidFill>
              </a:rPr>
              <a:t>periodos de actividad de dos meses distintos, o de un mismo mes cuando parte del mes esté afectado por un ERTE y parte por otro ERTE </a:t>
            </a:r>
            <a:r>
              <a:rPr lang="es-ES" sz="1400" i="1" dirty="0" smtClean="0">
                <a:solidFill>
                  <a:srgbClr val="002E54"/>
                </a:solidFill>
              </a:rPr>
              <a:t>distinto. En este último caso, se ha de remitir la solicitud colectiva antes de comunicar el  segundo XML que corresponda al nuevo ERTE.</a:t>
            </a:r>
            <a:endParaRPr lang="es-ES_tradnl" sz="1400" i="1" dirty="0">
              <a:solidFill>
                <a:srgbClr val="002E54"/>
              </a:solidFill>
            </a:endParaRPr>
          </a:p>
          <a:p>
            <a:pPr lvl="2" algn="just"/>
            <a:endParaRPr lang="es-ES" i="1" dirty="0" smtClean="0">
              <a:solidFill>
                <a:srgbClr val="002E54"/>
              </a:solidFill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es-ES" sz="2000" dirty="0">
              <a:solidFill>
                <a:srgbClr val="002E54"/>
              </a:solidFill>
            </a:endParaRPr>
          </a:p>
        </p:txBody>
      </p:sp>
      <p:sp>
        <p:nvSpPr>
          <p:cNvPr id="5" name="4 Explosión 1"/>
          <p:cNvSpPr/>
          <p:nvPr/>
        </p:nvSpPr>
        <p:spPr>
          <a:xfrm rot="19110038">
            <a:off x="20773" y="524881"/>
            <a:ext cx="2757266" cy="2304256"/>
          </a:xfrm>
          <a:prstGeom prst="irregularSeal1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rgbClr val="C00000"/>
                </a:solidFill>
              </a:rPr>
              <a:t>MUY IMPORTANTE</a:t>
            </a:r>
            <a:endParaRPr lang="es-ES_tradnl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60009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79512" y="188640"/>
            <a:ext cx="864095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Pautas utilización XML </a:t>
            </a:r>
            <a:r>
              <a:rPr lang="es-E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s-ES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III)</a:t>
            </a:r>
            <a:endParaRPr lang="es-ES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CD32176-65D9-4359-8594-D1C589AFA430}" type="slidenum">
              <a:rPr lang="es-ES_tradnl" smtClean="0"/>
              <a:pPr/>
              <a:t>22</a:t>
            </a:fld>
            <a:endParaRPr lang="es-ES_tradnl" dirty="0"/>
          </a:p>
        </p:txBody>
      </p:sp>
      <p:sp>
        <p:nvSpPr>
          <p:cNvPr id="7" name="6 Rectángulo"/>
          <p:cNvSpPr/>
          <p:nvPr/>
        </p:nvSpPr>
        <p:spPr>
          <a:xfrm>
            <a:off x="411026" y="1052736"/>
            <a:ext cx="790539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 smtClean="0">
                <a:solidFill>
                  <a:srgbClr val="002E54"/>
                </a:solidFill>
              </a:rPr>
              <a:t>Se consignarán las siguientes </a:t>
            </a:r>
            <a:r>
              <a:rPr lang="es-ES" b="1" dirty="0" smtClean="0">
                <a:solidFill>
                  <a:srgbClr val="002E54"/>
                </a:solidFill>
              </a:rPr>
              <a:t>claves según la situación del trabajador </a:t>
            </a:r>
            <a:r>
              <a:rPr lang="es-ES" dirty="0" smtClean="0">
                <a:solidFill>
                  <a:srgbClr val="002E54"/>
                </a:solidFill>
              </a:rPr>
              <a:t>en cada uno de los días de los meses de actividad comunicados:</a:t>
            </a:r>
            <a:endParaRPr lang="es-ES" b="1" dirty="0">
              <a:solidFill>
                <a:srgbClr val="002E54"/>
              </a:solidFill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519280" y="1864725"/>
            <a:ext cx="4032448" cy="32085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300"/>
              </a:lnSpc>
            </a:pPr>
            <a:r>
              <a:rPr lang="es-ES" b="1" dirty="0" smtClean="0">
                <a:solidFill>
                  <a:schemeClr val="tx2"/>
                </a:solidFill>
                <a:cs typeface="Arial" panose="020B0604020202020204" pitchFamily="34" charset="0"/>
              </a:rPr>
              <a:t>01</a:t>
            </a:r>
            <a:r>
              <a:rPr lang="es-ES" sz="1400" b="1" dirty="0" smtClean="0">
                <a:solidFill>
                  <a:schemeClr val="tx2"/>
                </a:solidFill>
                <a:cs typeface="Arial" panose="020B0604020202020204" pitchFamily="34" charset="0"/>
              </a:rPr>
              <a:t>  </a:t>
            </a:r>
            <a:r>
              <a:rPr lang="es-ES" b="1" dirty="0" smtClean="0">
                <a:solidFill>
                  <a:schemeClr val="tx2"/>
                </a:solidFill>
                <a:cs typeface="Arial" panose="020B0604020202020204" pitchFamily="34" charset="0"/>
              </a:rPr>
              <a:t>Días </a:t>
            </a:r>
            <a:r>
              <a:rPr lang="es-ES" b="1" dirty="0">
                <a:solidFill>
                  <a:schemeClr val="tx2"/>
                </a:solidFill>
                <a:cs typeface="Arial" panose="020B0604020202020204" pitchFamily="34" charset="0"/>
              </a:rPr>
              <a:t>no trabajados </a:t>
            </a:r>
            <a:r>
              <a:rPr lang="es-ES" sz="1400" b="1" dirty="0">
                <a:solidFill>
                  <a:schemeClr val="tx2"/>
                </a:solidFill>
                <a:cs typeface="Arial" panose="020B0604020202020204" pitchFamily="34" charset="0"/>
              </a:rPr>
              <a:t>en el mes/periodo </a:t>
            </a:r>
            <a:endParaRPr lang="es-ES" sz="1400" b="1" dirty="0" smtClean="0">
              <a:solidFill>
                <a:schemeClr val="tx2"/>
              </a:solidFill>
              <a:cs typeface="Arial" panose="020B0604020202020204" pitchFamily="34" charset="0"/>
            </a:endParaRPr>
          </a:p>
          <a:p>
            <a:pPr>
              <a:lnSpc>
                <a:spcPts val="2300"/>
              </a:lnSpc>
            </a:pPr>
            <a:r>
              <a:rPr lang="es-ES" sz="1400" b="1" dirty="0">
                <a:solidFill>
                  <a:srgbClr val="0070C0"/>
                </a:solidFill>
                <a:cs typeface="Arial" panose="020B0604020202020204" pitchFamily="34" charset="0"/>
              </a:rPr>
              <a:t>Días de pago de la prestación</a:t>
            </a:r>
          </a:p>
          <a:p>
            <a:pPr>
              <a:lnSpc>
                <a:spcPts val="1200"/>
              </a:lnSpc>
            </a:pPr>
            <a:endParaRPr lang="es-ES" sz="1400" dirty="0">
              <a:solidFill>
                <a:schemeClr val="tx2"/>
              </a:solidFill>
              <a:cs typeface="Arial" panose="020B0604020202020204" pitchFamily="34" charset="0"/>
            </a:endParaRPr>
          </a:p>
          <a:p>
            <a:pPr>
              <a:lnSpc>
                <a:spcPts val="2300"/>
              </a:lnSpc>
            </a:pPr>
            <a:r>
              <a:rPr lang="es-ES" sz="1400" dirty="0" smtClean="0">
                <a:solidFill>
                  <a:schemeClr val="accent1">
                    <a:lumMod val="40000"/>
                    <a:lumOff val="60000"/>
                  </a:schemeClr>
                </a:solidFill>
                <a:cs typeface="Arial" panose="020B0604020202020204" pitchFamily="34" charset="0"/>
              </a:rPr>
              <a:t>02  Días </a:t>
            </a:r>
            <a:r>
              <a:rPr lang="es-ES" sz="1400" dirty="0">
                <a:solidFill>
                  <a:schemeClr val="accent1">
                    <a:lumMod val="40000"/>
                    <a:lumOff val="60000"/>
                  </a:schemeClr>
                </a:solidFill>
                <a:cs typeface="Arial" panose="020B0604020202020204" pitchFamily="34" charset="0"/>
              </a:rPr>
              <a:t>sin actividad laboral por no acudir al llamamiento </a:t>
            </a:r>
            <a:r>
              <a:rPr lang="es-ES" sz="1400" dirty="0" smtClean="0">
                <a:solidFill>
                  <a:schemeClr val="accent1">
                    <a:lumMod val="40000"/>
                    <a:lumOff val="60000"/>
                  </a:schemeClr>
                </a:solidFill>
                <a:cs typeface="Arial" panose="020B0604020202020204" pitchFamily="34" charset="0"/>
              </a:rPr>
              <a:t>los trabajadores fijos </a:t>
            </a:r>
            <a:r>
              <a:rPr lang="es-ES" sz="1400" dirty="0">
                <a:solidFill>
                  <a:schemeClr val="accent1">
                    <a:lumMod val="40000"/>
                    <a:lumOff val="60000"/>
                  </a:schemeClr>
                </a:solidFill>
                <a:cs typeface="Arial" panose="020B0604020202020204" pitchFamily="34" charset="0"/>
              </a:rPr>
              <a:t>discontinuos </a:t>
            </a:r>
            <a:endParaRPr lang="es-ES" sz="1400" dirty="0" smtClean="0">
              <a:solidFill>
                <a:schemeClr val="accent1">
                  <a:lumMod val="40000"/>
                  <a:lumOff val="60000"/>
                </a:schemeClr>
              </a:solidFill>
              <a:cs typeface="Arial" panose="020B0604020202020204" pitchFamily="34" charset="0"/>
            </a:endParaRPr>
          </a:p>
          <a:p>
            <a:pPr>
              <a:lnSpc>
                <a:spcPts val="2300"/>
              </a:lnSpc>
            </a:pPr>
            <a:r>
              <a:rPr lang="es-ES" sz="1400" dirty="0" smtClean="0">
                <a:solidFill>
                  <a:schemeClr val="accent1">
                    <a:lumMod val="40000"/>
                    <a:lumOff val="60000"/>
                  </a:schemeClr>
                </a:solidFill>
                <a:cs typeface="Arial" panose="020B0604020202020204" pitchFamily="34" charset="0"/>
              </a:rPr>
              <a:t>Excluidos </a:t>
            </a:r>
            <a:r>
              <a:rPr lang="es-ES" sz="1400" dirty="0">
                <a:solidFill>
                  <a:schemeClr val="accent1">
                    <a:lumMod val="40000"/>
                    <a:lumOff val="60000"/>
                  </a:schemeClr>
                </a:solidFill>
                <a:cs typeface="Arial" panose="020B0604020202020204" pitchFamily="34" charset="0"/>
              </a:rPr>
              <a:t>del pago de la prestación</a:t>
            </a:r>
          </a:p>
          <a:p>
            <a:pPr>
              <a:lnSpc>
                <a:spcPts val="1200"/>
              </a:lnSpc>
            </a:pPr>
            <a:endParaRPr lang="es-ES" sz="1400" b="1" dirty="0">
              <a:solidFill>
                <a:schemeClr val="accent1">
                  <a:lumMod val="40000"/>
                  <a:lumOff val="60000"/>
                </a:schemeClr>
              </a:solidFill>
              <a:cs typeface="Arial" panose="020B0604020202020204" pitchFamily="34" charset="0"/>
            </a:endParaRPr>
          </a:p>
          <a:p>
            <a:pPr>
              <a:lnSpc>
                <a:spcPts val="2300"/>
              </a:lnSpc>
            </a:pPr>
            <a:r>
              <a:rPr lang="es-ES" b="1" dirty="0" smtClean="0">
                <a:solidFill>
                  <a:schemeClr val="tx2"/>
                </a:solidFill>
                <a:cs typeface="Arial" panose="020B0604020202020204" pitchFamily="34" charset="0"/>
              </a:rPr>
              <a:t>03</a:t>
            </a:r>
            <a:r>
              <a:rPr lang="es-ES" sz="1400" b="1" dirty="0" smtClean="0">
                <a:solidFill>
                  <a:schemeClr val="tx2"/>
                </a:solidFill>
                <a:cs typeface="Arial" panose="020B0604020202020204" pitchFamily="34" charset="0"/>
              </a:rPr>
              <a:t>  </a:t>
            </a:r>
            <a:r>
              <a:rPr lang="es-ES" b="1" dirty="0" smtClean="0">
                <a:solidFill>
                  <a:schemeClr val="tx2"/>
                </a:solidFill>
                <a:cs typeface="Arial" panose="020B0604020202020204" pitchFamily="34" charset="0"/>
              </a:rPr>
              <a:t>Días </a:t>
            </a:r>
            <a:r>
              <a:rPr lang="es-ES" b="1" dirty="0">
                <a:solidFill>
                  <a:schemeClr val="tx2"/>
                </a:solidFill>
                <a:cs typeface="Arial" panose="020B0604020202020204" pitchFamily="34" charset="0"/>
              </a:rPr>
              <a:t>trabajados </a:t>
            </a:r>
            <a:r>
              <a:rPr lang="es-ES" sz="1400" b="1" dirty="0">
                <a:solidFill>
                  <a:schemeClr val="tx2"/>
                </a:solidFill>
                <a:cs typeface="Arial" panose="020B0604020202020204" pitchFamily="34" charset="0"/>
              </a:rPr>
              <a:t>en el </a:t>
            </a:r>
            <a:r>
              <a:rPr lang="es-ES" sz="1400" b="1" dirty="0" smtClean="0">
                <a:solidFill>
                  <a:schemeClr val="tx2"/>
                </a:solidFill>
                <a:cs typeface="Arial" panose="020B0604020202020204" pitchFamily="34" charset="0"/>
              </a:rPr>
              <a:t>mes/periodo</a:t>
            </a:r>
            <a:r>
              <a:rPr lang="es-ES" sz="1400" b="1" dirty="0">
                <a:solidFill>
                  <a:schemeClr val="tx2"/>
                </a:solidFill>
                <a:cs typeface="Arial" panose="020B0604020202020204" pitchFamily="34" charset="0"/>
              </a:rPr>
              <a:t> </a:t>
            </a:r>
            <a:endParaRPr lang="es-ES" sz="1400" b="1" dirty="0" smtClean="0">
              <a:solidFill>
                <a:schemeClr val="tx2"/>
              </a:solidFill>
              <a:cs typeface="Arial" panose="020B0604020202020204" pitchFamily="34" charset="0"/>
            </a:endParaRPr>
          </a:p>
          <a:p>
            <a:pPr>
              <a:lnSpc>
                <a:spcPts val="2300"/>
              </a:lnSpc>
            </a:pPr>
            <a:r>
              <a:rPr lang="es-ES" sz="1400" b="1" dirty="0">
                <a:solidFill>
                  <a:srgbClr val="0070C0"/>
                </a:solidFill>
                <a:cs typeface="Arial" panose="020B0604020202020204" pitchFamily="34" charset="0"/>
              </a:rPr>
              <a:t>Excluidos del pago de la prestación</a:t>
            </a:r>
          </a:p>
          <a:p>
            <a:pPr>
              <a:lnSpc>
                <a:spcPts val="1200"/>
              </a:lnSpc>
            </a:pPr>
            <a:endParaRPr lang="es-ES" sz="1400" b="1" dirty="0">
              <a:solidFill>
                <a:schemeClr val="tx2"/>
              </a:solidFill>
              <a:cs typeface="Arial" panose="020B0604020202020204" pitchFamily="34" charset="0"/>
            </a:endParaRPr>
          </a:p>
          <a:p>
            <a:pPr>
              <a:lnSpc>
                <a:spcPts val="2300"/>
              </a:lnSpc>
            </a:pPr>
            <a:r>
              <a:rPr lang="es-ES" sz="1400" b="1" dirty="0">
                <a:solidFill>
                  <a:srgbClr val="0070C0"/>
                </a:solidFill>
                <a:cs typeface="Arial" panose="020B0604020202020204" pitchFamily="34" charset="0"/>
              </a:rPr>
              <a:t/>
            </a:r>
            <a:br>
              <a:rPr lang="es-ES" sz="1400" b="1" dirty="0">
                <a:solidFill>
                  <a:srgbClr val="0070C0"/>
                </a:solidFill>
                <a:cs typeface="Arial" panose="020B0604020202020204" pitchFamily="34" charset="0"/>
              </a:rPr>
            </a:br>
            <a:endParaRPr lang="es-ES" sz="1400" b="1" dirty="0">
              <a:solidFill>
                <a:srgbClr val="0070C0"/>
              </a:solidFill>
              <a:cs typeface="Arial" panose="020B0604020202020204" pitchFamily="34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4644008" y="1864725"/>
            <a:ext cx="4032448" cy="30546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300"/>
              </a:lnSpc>
            </a:pPr>
            <a:r>
              <a:rPr lang="es-ES" b="1" dirty="0">
                <a:solidFill>
                  <a:schemeClr val="tx2"/>
                </a:solidFill>
                <a:cs typeface="Arial" panose="020B0604020202020204" pitchFamily="34" charset="0"/>
              </a:rPr>
              <a:t>04</a:t>
            </a:r>
            <a:r>
              <a:rPr lang="es-ES" sz="1400" b="1" dirty="0">
                <a:solidFill>
                  <a:schemeClr val="tx2"/>
                </a:solidFill>
                <a:cs typeface="Arial" panose="020B0604020202020204" pitchFamily="34" charset="0"/>
              </a:rPr>
              <a:t>  Días de </a:t>
            </a:r>
            <a:r>
              <a:rPr lang="es-ES" b="1" dirty="0">
                <a:solidFill>
                  <a:schemeClr val="tx2"/>
                </a:solidFill>
                <a:cs typeface="Arial" panose="020B0604020202020204" pitchFamily="34" charset="0"/>
              </a:rPr>
              <a:t>IT </a:t>
            </a:r>
            <a:r>
              <a:rPr lang="es-ES" sz="1400" b="1" dirty="0">
                <a:solidFill>
                  <a:schemeClr val="tx2"/>
                </a:solidFill>
                <a:cs typeface="Arial" panose="020B0604020202020204" pitchFamily="34" charset="0"/>
              </a:rPr>
              <a:t>y de </a:t>
            </a:r>
            <a:r>
              <a:rPr lang="es-ES" b="1" dirty="0">
                <a:solidFill>
                  <a:schemeClr val="tx2"/>
                </a:solidFill>
                <a:cs typeface="Arial" panose="020B0604020202020204" pitchFamily="34" charset="0"/>
              </a:rPr>
              <a:t>maternidad/paternidad</a:t>
            </a:r>
          </a:p>
          <a:p>
            <a:pPr>
              <a:lnSpc>
                <a:spcPts val="2300"/>
              </a:lnSpc>
            </a:pPr>
            <a:r>
              <a:rPr lang="es-ES" sz="1400" b="1" dirty="0">
                <a:solidFill>
                  <a:srgbClr val="0070C0"/>
                </a:solidFill>
                <a:cs typeface="Arial" panose="020B0604020202020204" pitchFamily="34" charset="0"/>
              </a:rPr>
              <a:t>Excluidos del pago de la prestación por este sistema</a:t>
            </a:r>
          </a:p>
          <a:p>
            <a:pPr>
              <a:lnSpc>
                <a:spcPts val="1200"/>
              </a:lnSpc>
            </a:pPr>
            <a:endParaRPr lang="es-ES" sz="1400" b="1" dirty="0">
              <a:solidFill>
                <a:schemeClr val="tx2"/>
              </a:solidFill>
              <a:cs typeface="Arial" panose="020B0604020202020204" pitchFamily="34" charset="0"/>
            </a:endParaRPr>
          </a:p>
          <a:p>
            <a:pPr>
              <a:lnSpc>
                <a:spcPts val="2300"/>
              </a:lnSpc>
            </a:pPr>
            <a:r>
              <a:rPr lang="es-ES" b="1" dirty="0">
                <a:solidFill>
                  <a:schemeClr val="tx2"/>
                </a:solidFill>
                <a:cs typeface="Arial" panose="020B0604020202020204" pitchFamily="34" charset="0"/>
              </a:rPr>
              <a:t>05</a:t>
            </a:r>
            <a:r>
              <a:rPr lang="es-ES" sz="1400" b="1" dirty="0">
                <a:solidFill>
                  <a:schemeClr val="tx2"/>
                </a:solidFill>
                <a:cs typeface="Arial" panose="020B0604020202020204" pitchFamily="34" charset="0"/>
              </a:rPr>
              <a:t> </a:t>
            </a:r>
            <a:r>
              <a:rPr lang="es-ES" b="1" dirty="0">
                <a:solidFill>
                  <a:schemeClr val="tx2"/>
                </a:solidFill>
                <a:cs typeface="Arial" panose="020B0604020202020204" pitchFamily="34" charset="0"/>
              </a:rPr>
              <a:t>Descanso</a:t>
            </a:r>
            <a:r>
              <a:rPr lang="es-ES" sz="1400" b="1" dirty="0">
                <a:solidFill>
                  <a:schemeClr val="tx2"/>
                </a:solidFill>
                <a:cs typeface="Arial" panose="020B0604020202020204" pitchFamily="34" charset="0"/>
              </a:rPr>
              <a:t> semanal</a:t>
            </a:r>
          </a:p>
          <a:p>
            <a:pPr>
              <a:lnSpc>
                <a:spcPts val="2300"/>
              </a:lnSpc>
            </a:pPr>
            <a:r>
              <a:rPr lang="es-ES" sz="1400" b="1" dirty="0">
                <a:solidFill>
                  <a:srgbClr val="0070C0"/>
                </a:solidFill>
                <a:cs typeface="Arial" panose="020B0604020202020204" pitchFamily="34" charset="0"/>
              </a:rPr>
              <a:t>Días de pago de la prestación</a:t>
            </a:r>
          </a:p>
          <a:p>
            <a:pPr>
              <a:lnSpc>
                <a:spcPts val="1200"/>
              </a:lnSpc>
            </a:pPr>
            <a:endParaRPr lang="es-ES" sz="1400" b="1" dirty="0">
              <a:solidFill>
                <a:schemeClr val="tx2"/>
              </a:solidFill>
              <a:cs typeface="Arial" panose="020B0604020202020204" pitchFamily="34" charset="0"/>
            </a:endParaRPr>
          </a:p>
          <a:p>
            <a:pPr>
              <a:lnSpc>
                <a:spcPts val="2300"/>
              </a:lnSpc>
            </a:pPr>
            <a:endParaRPr lang="es-ES" b="1" dirty="0" smtClean="0">
              <a:solidFill>
                <a:schemeClr val="tx2"/>
              </a:solidFill>
              <a:cs typeface="Arial" panose="020B0604020202020204" pitchFamily="34" charset="0"/>
            </a:endParaRPr>
          </a:p>
          <a:p>
            <a:pPr>
              <a:lnSpc>
                <a:spcPts val="2300"/>
              </a:lnSpc>
            </a:pPr>
            <a:r>
              <a:rPr lang="es-ES" b="1" dirty="0" smtClean="0">
                <a:solidFill>
                  <a:schemeClr val="tx2"/>
                </a:solidFill>
                <a:cs typeface="Arial" panose="020B0604020202020204" pitchFamily="34" charset="0"/>
              </a:rPr>
              <a:t>06</a:t>
            </a:r>
            <a:r>
              <a:rPr lang="es-ES" sz="1400" b="1" dirty="0" smtClean="0">
                <a:solidFill>
                  <a:schemeClr val="tx2"/>
                </a:solidFill>
                <a:cs typeface="Arial" panose="020B0604020202020204" pitchFamily="34" charset="0"/>
              </a:rPr>
              <a:t> </a:t>
            </a:r>
            <a:r>
              <a:rPr lang="es-ES" b="1" dirty="0">
                <a:solidFill>
                  <a:schemeClr val="tx2"/>
                </a:solidFill>
                <a:cs typeface="Arial" panose="020B0604020202020204" pitchFamily="34" charset="0"/>
              </a:rPr>
              <a:t>Vacaciones</a:t>
            </a:r>
            <a:r>
              <a:rPr lang="es-ES" sz="1400" b="1" dirty="0">
                <a:solidFill>
                  <a:schemeClr val="tx2"/>
                </a:solidFill>
                <a:cs typeface="Arial" panose="020B0604020202020204" pitchFamily="34" charset="0"/>
              </a:rPr>
              <a:t> anuales retribuidas</a:t>
            </a:r>
          </a:p>
          <a:p>
            <a:pPr>
              <a:lnSpc>
                <a:spcPts val="2300"/>
              </a:lnSpc>
            </a:pPr>
            <a:r>
              <a:rPr lang="es-ES" sz="1400" b="1" dirty="0">
                <a:solidFill>
                  <a:srgbClr val="0070C0"/>
                </a:solidFill>
                <a:cs typeface="Arial" panose="020B0604020202020204" pitchFamily="34" charset="0"/>
              </a:rPr>
              <a:t>Excluidas del pago de la prestación</a:t>
            </a:r>
            <a:endParaRPr lang="es-ES" sz="1400" b="1" dirty="0">
              <a:solidFill>
                <a:schemeClr val="tx2"/>
              </a:solidFill>
              <a:cs typeface="Arial" panose="020B0604020202020204" pitchFamily="34" charset="0"/>
            </a:endParaRPr>
          </a:p>
          <a:p>
            <a:pPr>
              <a:lnSpc>
                <a:spcPts val="2300"/>
              </a:lnSpc>
            </a:pPr>
            <a:r>
              <a:rPr lang="es-ES" sz="1400" b="1" dirty="0">
                <a:solidFill>
                  <a:srgbClr val="0070C0"/>
                </a:solidFill>
                <a:cs typeface="Arial" panose="020B0604020202020204" pitchFamily="34" charset="0"/>
              </a:rPr>
              <a:t/>
            </a:r>
            <a:br>
              <a:rPr lang="es-ES" sz="1400" b="1" dirty="0">
                <a:solidFill>
                  <a:srgbClr val="0070C0"/>
                </a:solidFill>
                <a:cs typeface="Arial" panose="020B0604020202020204" pitchFamily="34" charset="0"/>
              </a:rPr>
            </a:br>
            <a:endParaRPr lang="es-ES" sz="1400" b="1" dirty="0">
              <a:solidFill>
                <a:srgbClr val="0070C0"/>
              </a:solidFill>
              <a:cs typeface="Arial" panose="020B0604020202020204" pitchFamily="34" charset="0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483034" y="4654877"/>
            <a:ext cx="790539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 smtClean="0">
                <a:solidFill>
                  <a:srgbClr val="002E54"/>
                </a:solidFill>
              </a:rPr>
              <a:t>Más información en la sede electrónica del SEPE</a:t>
            </a:r>
          </a:p>
          <a:p>
            <a:pPr algn="just"/>
            <a:endParaRPr lang="es-ES" dirty="0" smtClean="0">
              <a:solidFill>
                <a:srgbClr val="002E54"/>
              </a:solidFill>
            </a:endParaRPr>
          </a:p>
          <a:p>
            <a:pPr algn="just"/>
            <a:r>
              <a:rPr lang="es-ES" sz="1600" b="1" u="sng" dirty="0">
                <a:solidFill>
                  <a:srgbClr val="0D5CDD"/>
                </a:solidFill>
                <a:hlinkClick r:id="rId2"/>
              </a:rPr>
              <a:t>https://sede.sepe.gob.es/portalSedeEstaticos/flows/gestorContenidos?page=comunicados</a:t>
            </a:r>
            <a:endParaRPr lang="es-ES" sz="1600" b="1" u="sng" dirty="0">
              <a:solidFill>
                <a:srgbClr val="0D5CD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4432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número de diapositiva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CD32176-65D9-4359-8594-D1C589AFA430}" type="slidenum">
              <a:rPr lang="es-ES_tradnl" smtClean="0"/>
              <a:pPr/>
              <a:t>3</a:t>
            </a:fld>
            <a:endParaRPr lang="es-ES_tradnl" dirty="0"/>
          </a:p>
        </p:txBody>
      </p:sp>
      <p:sp>
        <p:nvSpPr>
          <p:cNvPr id="3" name="2 CuadroTexto"/>
          <p:cNvSpPr txBox="1"/>
          <p:nvPr/>
        </p:nvSpPr>
        <p:spPr>
          <a:xfrm>
            <a:off x="1691680" y="3140968"/>
            <a:ext cx="6624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b="1" i="1" dirty="0" smtClean="0">
                <a:solidFill>
                  <a:schemeClr val="tx2">
                    <a:lumMod val="75000"/>
                  </a:schemeClr>
                </a:solidFill>
              </a:rPr>
              <a:t>Consideraciones previas </a:t>
            </a:r>
            <a:endParaRPr lang="es-ES_tradnl" sz="4000" b="1" i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33908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72177" y="116632"/>
            <a:ext cx="864095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CONSIDERACIONES PREVIAS: pago de prestaciones por desempleo derivadas de </a:t>
            </a:r>
            <a:r>
              <a:rPr lang="es-ES" sz="2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ERTES</a:t>
            </a:r>
            <a:endParaRPr lang="es-ES" sz="2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CD32176-65D9-4359-8594-D1C589AFA430}" type="slidenum">
              <a:rPr lang="es-ES_tradnl" smtClean="0"/>
              <a:pPr/>
              <a:t>4</a:t>
            </a:fld>
            <a:endParaRPr lang="es-ES_tradnl" dirty="0"/>
          </a:p>
        </p:txBody>
      </p:sp>
      <p:graphicFrame>
        <p:nvGraphicFramePr>
          <p:cNvPr id="5" name="4 Diagrama"/>
          <p:cNvGraphicFramePr/>
          <p:nvPr>
            <p:extLst>
              <p:ext uri="{D42A27DB-BD31-4B8C-83A1-F6EECF244321}">
                <p14:modId xmlns:p14="http://schemas.microsoft.com/office/powerpoint/2010/main" xmlns="" val="4213519074"/>
              </p:ext>
            </p:extLst>
          </p:nvPr>
        </p:nvGraphicFramePr>
        <p:xfrm>
          <a:off x="971600" y="1268760"/>
          <a:ext cx="7440488" cy="4752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1018055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número de diapositiva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CD32176-65D9-4359-8594-D1C589AFA430}" type="slidenum">
              <a:rPr lang="es-ES_tradnl" smtClean="0"/>
              <a:pPr/>
              <a:t>5</a:t>
            </a:fld>
            <a:endParaRPr lang="es-ES_tradnl" dirty="0"/>
          </a:p>
        </p:txBody>
      </p:sp>
      <p:sp>
        <p:nvSpPr>
          <p:cNvPr id="4" name="3 CuadroTexto"/>
          <p:cNvSpPr txBox="1"/>
          <p:nvPr/>
        </p:nvSpPr>
        <p:spPr>
          <a:xfrm>
            <a:off x="323528" y="3140968"/>
            <a:ext cx="29937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chemeClr val="tx2"/>
                </a:solidFill>
              </a:rPr>
              <a:t>A los efectos del </a:t>
            </a:r>
            <a:r>
              <a:rPr lang="es-ES" b="1" dirty="0" smtClean="0">
                <a:solidFill>
                  <a:schemeClr val="tx2"/>
                </a:solidFill>
              </a:rPr>
              <a:t>pago</a:t>
            </a:r>
            <a:r>
              <a:rPr lang="es-ES" dirty="0" smtClean="0">
                <a:solidFill>
                  <a:schemeClr val="tx2"/>
                </a:solidFill>
              </a:rPr>
              <a:t> de las prestaciones (XML) </a:t>
            </a:r>
            <a:endParaRPr lang="es-ES_tradnl" dirty="0">
              <a:solidFill>
                <a:schemeClr val="tx2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3678421" y="2599141"/>
            <a:ext cx="5441350" cy="34009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 smtClean="0">
                <a:solidFill>
                  <a:schemeClr val="tx2"/>
                </a:solidFill>
              </a:rPr>
              <a:t>Certific@2</a:t>
            </a:r>
          </a:p>
          <a:p>
            <a:r>
              <a:rPr lang="es-ES" sz="2000" dirty="0" smtClean="0">
                <a:solidFill>
                  <a:schemeClr val="tx2"/>
                </a:solidFill>
              </a:rPr>
              <a:t> </a:t>
            </a:r>
            <a:endParaRPr lang="es-ES" sz="2000" dirty="0">
              <a:solidFill>
                <a:schemeClr val="tx2"/>
              </a:solidFill>
            </a:endParaRPr>
          </a:p>
          <a:p>
            <a:pPr lvl="1"/>
            <a:r>
              <a:rPr lang="es-ES" sz="1600" b="1" dirty="0" smtClean="0">
                <a:solidFill>
                  <a:schemeClr val="tx2"/>
                </a:solidFill>
                <a:hlinkClick r:id="rId3"/>
              </a:rPr>
              <a:t>- Comunicación </a:t>
            </a:r>
            <a:r>
              <a:rPr lang="es-ES" sz="1600" b="1" dirty="0">
                <a:solidFill>
                  <a:schemeClr val="tx2"/>
                </a:solidFill>
                <a:hlinkClick r:id="rId3"/>
              </a:rPr>
              <a:t>de Periodos de Actividad.</a:t>
            </a:r>
            <a:endParaRPr lang="es-ES" sz="1600" b="1" dirty="0">
              <a:solidFill>
                <a:schemeClr val="tx2"/>
              </a:solidFill>
            </a:endParaRPr>
          </a:p>
          <a:p>
            <a:pPr lvl="1"/>
            <a:r>
              <a:rPr lang="es-ES" sz="1600" dirty="0" smtClean="0">
                <a:solidFill>
                  <a:schemeClr val="tx2"/>
                </a:solidFill>
                <a:hlinkClick r:id="rId4"/>
              </a:rPr>
              <a:t>- Comunicación </a:t>
            </a:r>
            <a:r>
              <a:rPr lang="es-ES" sz="1600" dirty="0">
                <a:solidFill>
                  <a:schemeClr val="tx2"/>
                </a:solidFill>
                <a:hlinkClick r:id="rId4"/>
              </a:rPr>
              <a:t>de Certificados de Empresa.</a:t>
            </a:r>
            <a:endParaRPr lang="es-ES" sz="1600" dirty="0">
              <a:solidFill>
                <a:schemeClr val="tx2"/>
              </a:solidFill>
            </a:endParaRPr>
          </a:p>
          <a:p>
            <a:pPr lvl="1"/>
            <a:r>
              <a:rPr lang="es-ES" sz="1300" dirty="0" smtClean="0">
                <a:solidFill>
                  <a:schemeClr val="tx2"/>
                </a:solidFill>
                <a:hlinkClick r:id="rId5"/>
              </a:rPr>
              <a:t>- Comunicación </a:t>
            </a:r>
            <a:r>
              <a:rPr lang="es-ES" sz="1300" dirty="0">
                <a:solidFill>
                  <a:schemeClr val="tx2"/>
                </a:solidFill>
                <a:hlinkClick r:id="rId5"/>
              </a:rPr>
              <a:t>de altas iniciales por expedientes de regulación de empleo por empleadores y empleadoras.</a:t>
            </a:r>
            <a:endParaRPr lang="es-ES" sz="1300" dirty="0">
              <a:solidFill>
                <a:schemeClr val="tx2"/>
              </a:solidFill>
            </a:endParaRPr>
          </a:p>
          <a:p>
            <a:pPr lvl="1"/>
            <a:r>
              <a:rPr lang="es-ES" sz="1300" dirty="0" smtClean="0">
                <a:solidFill>
                  <a:schemeClr val="tx2"/>
                </a:solidFill>
                <a:hlinkClick r:id="rId6"/>
              </a:rPr>
              <a:t>- Consulta </a:t>
            </a:r>
            <a:r>
              <a:rPr lang="es-ES" sz="1300" dirty="0">
                <a:solidFill>
                  <a:schemeClr val="tx2"/>
                </a:solidFill>
                <a:hlinkClick r:id="rId6"/>
              </a:rPr>
              <a:t>de Certificados de Empresa por el empresario o la empresaria</a:t>
            </a:r>
            <a:r>
              <a:rPr lang="es-ES" sz="1300" dirty="0" smtClean="0">
                <a:solidFill>
                  <a:schemeClr val="tx2"/>
                </a:solidFill>
                <a:hlinkClick r:id="rId6"/>
              </a:rPr>
              <a:t>.</a:t>
            </a:r>
            <a:endParaRPr lang="es-ES" sz="1300" dirty="0" smtClean="0">
              <a:solidFill>
                <a:schemeClr val="tx2"/>
              </a:solidFill>
            </a:endParaRPr>
          </a:p>
          <a:p>
            <a:pPr lvl="1"/>
            <a:endParaRPr lang="es-ES" sz="1600" dirty="0" smtClean="0">
              <a:solidFill>
                <a:schemeClr val="tx2"/>
              </a:solidFill>
            </a:endParaRPr>
          </a:p>
          <a:p>
            <a:pPr lvl="1"/>
            <a:endParaRPr lang="es-ES" sz="1600" dirty="0">
              <a:solidFill>
                <a:schemeClr val="tx2"/>
              </a:solidFill>
            </a:endParaRPr>
          </a:p>
          <a:p>
            <a:pPr lvl="1"/>
            <a:r>
              <a:rPr lang="es-ES" sz="1600" b="1" dirty="0" smtClean="0">
                <a:solidFill>
                  <a:schemeClr val="tx2"/>
                </a:solidFill>
                <a:hlinkClick r:id="rId7"/>
              </a:rPr>
              <a:t>- Transmisión </a:t>
            </a:r>
            <a:r>
              <a:rPr lang="es-ES" sz="1600" b="1" dirty="0">
                <a:solidFill>
                  <a:schemeClr val="tx2"/>
                </a:solidFill>
                <a:hlinkClick r:id="rId7"/>
              </a:rPr>
              <a:t>previa de datos sobre despidos colectivos, suspensión de la relación laboral y reducción de jornada, prevista en la Orden ESS/982/2013</a:t>
            </a:r>
            <a:r>
              <a:rPr lang="es-ES" sz="1600" dirty="0">
                <a:hlinkClick r:id="rId7"/>
              </a:rPr>
              <a:t>.</a:t>
            </a:r>
            <a:endParaRPr lang="es-ES" sz="1600" dirty="0"/>
          </a:p>
          <a:p>
            <a:endParaRPr lang="es-ES" sz="1100" dirty="0" smtClean="0"/>
          </a:p>
        </p:txBody>
      </p:sp>
      <p:sp>
        <p:nvSpPr>
          <p:cNvPr id="10" name="9 CuadroTexto"/>
          <p:cNvSpPr txBox="1"/>
          <p:nvPr/>
        </p:nvSpPr>
        <p:spPr>
          <a:xfrm>
            <a:off x="429886" y="4889358"/>
            <a:ext cx="31527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chemeClr val="tx2"/>
                </a:solidFill>
              </a:rPr>
              <a:t>A los efectos del </a:t>
            </a:r>
            <a:r>
              <a:rPr lang="es-ES" b="1" dirty="0" smtClean="0">
                <a:solidFill>
                  <a:schemeClr val="tx2"/>
                </a:solidFill>
              </a:rPr>
              <a:t>control</a:t>
            </a:r>
            <a:r>
              <a:rPr lang="es-ES" dirty="0" smtClean="0">
                <a:solidFill>
                  <a:schemeClr val="tx2"/>
                </a:solidFill>
              </a:rPr>
              <a:t> de actividad (calendario ITSS)</a:t>
            </a:r>
            <a:endParaRPr lang="es-ES_tradnl" dirty="0">
              <a:solidFill>
                <a:schemeClr val="tx2"/>
              </a:solidFill>
            </a:endParaRPr>
          </a:p>
        </p:txBody>
      </p:sp>
      <p:cxnSp>
        <p:nvCxnSpPr>
          <p:cNvPr id="13" name="12 Conector recto de flecha"/>
          <p:cNvCxnSpPr/>
          <p:nvPr/>
        </p:nvCxnSpPr>
        <p:spPr>
          <a:xfrm flipH="1">
            <a:off x="3290150" y="3405499"/>
            <a:ext cx="79209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 de flecha"/>
          <p:cNvCxnSpPr/>
          <p:nvPr/>
        </p:nvCxnSpPr>
        <p:spPr>
          <a:xfrm flipH="1">
            <a:off x="3274597" y="5146315"/>
            <a:ext cx="807643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16 CuadroTexto"/>
          <p:cNvSpPr txBox="1"/>
          <p:nvPr/>
        </p:nvSpPr>
        <p:spPr>
          <a:xfrm>
            <a:off x="575048" y="1124744"/>
            <a:ext cx="802940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s-ES" sz="2400" dirty="0">
                <a:solidFill>
                  <a:schemeClr val="tx2">
                    <a:lumMod val="75000"/>
                  </a:schemeClr>
                </a:solidFill>
              </a:rPr>
              <a:t>La empresa realiza las </a:t>
            </a:r>
            <a:r>
              <a:rPr lang="es-ES" sz="2400" b="1" dirty="0">
                <a:solidFill>
                  <a:schemeClr val="tx2">
                    <a:lumMod val="75000"/>
                  </a:schemeClr>
                </a:solidFill>
              </a:rPr>
              <a:t>comunicaciones </a:t>
            </a:r>
            <a:r>
              <a:rPr lang="es-ES" sz="2400" b="1" dirty="0" smtClean="0">
                <a:solidFill>
                  <a:schemeClr val="tx2">
                    <a:lumMod val="75000"/>
                  </a:schemeClr>
                </a:solidFill>
              </a:rPr>
              <a:t>de actividad e inactividad del ERTE </a:t>
            </a:r>
            <a:r>
              <a:rPr lang="es-ES" sz="2400" dirty="0" smtClean="0">
                <a:solidFill>
                  <a:schemeClr val="tx2">
                    <a:lumMod val="75000"/>
                  </a:schemeClr>
                </a:solidFill>
              </a:rPr>
              <a:t>a </a:t>
            </a:r>
            <a:r>
              <a:rPr lang="es-ES" sz="2400" dirty="0">
                <a:solidFill>
                  <a:schemeClr val="tx2">
                    <a:lumMod val="75000"/>
                  </a:schemeClr>
                </a:solidFill>
              </a:rPr>
              <a:t>través de la </a:t>
            </a:r>
            <a:r>
              <a:rPr lang="es-ES" sz="2400" dirty="0" smtClean="0">
                <a:solidFill>
                  <a:schemeClr val="tx2"/>
                </a:solidFill>
              </a:rPr>
              <a:t>Sede electrónica </a:t>
            </a:r>
            <a:r>
              <a:rPr lang="es-ES" sz="2400" dirty="0">
                <a:solidFill>
                  <a:schemeClr val="tx2"/>
                </a:solidFill>
              </a:rPr>
              <a:t>del </a:t>
            </a:r>
            <a:r>
              <a:rPr lang="es-ES" sz="2400" dirty="0" smtClean="0">
                <a:solidFill>
                  <a:schemeClr val="tx2"/>
                </a:solidFill>
              </a:rPr>
              <a:t>SEPE</a:t>
            </a:r>
            <a:r>
              <a:rPr lang="es-ES" dirty="0" smtClean="0">
                <a:solidFill>
                  <a:schemeClr val="tx2"/>
                </a:solidFill>
              </a:rPr>
              <a:t>.</a:t>
            </a:r>
            <a:r>
              <a:rPr lang="es-ES" sz="1600" dirty="0" smtClean="0">
                <a:solidFill>
                  <a:schemeClr val="tx2"/>
                </a:solidFill>
              </a:rPr>
              <a:t>  </a:t>
            </a:r>
          </a:p>
          <a:p>
            <a:pPr lvl="0"/>
            <a:r>
              <a:rPr lang="es-ES" sz="1600" dirty="0" smtClean="0">
                <a:solidFill>
                  <a:schemeClr val="tx2"/>
                </a:solidFill>
              </a:rPr>
              <a:t>Procedimientos y servicios/ Empresas/ Certific@2</a:t>
            </a:r>
          </a:p>
          <a:p>
            <a:r>
              <a:rPr lang="es-ES" sz="1200" dirty="0" smtClean="0">
                <a:solidFill>
                  <a:schemeClr val="accent2">
                    <a:lumMod val="75000"/>
                  </a:schemeClr>
                </a:solidFill>
              </a:rPr>
              <a:t>https</a:t>
            </a:r>
            <a:r>
              <a:rPr lang="es-ES" sz="1200" dirty="0">
                <a:solidFill>
                  <a:schemeClr val="accent2">
                    <a:lumMod val="75000"/>
                  </a:schemeClr>
                </a:solidFill>
              </a:rPr>
              <a:t>://sede.sepe.gob.es/portalSedeEstaticos/flows/gestorContenidos?page=index_certificados</a:t>
            </a:r>
            <a:endParaRPr lang="es-ES_tradnl" sz="12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172177" y="116632"/>
            <a:ext cx="864095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CONSIDERACIONES PREVIAS: </a:t>
            </a:r>
            <a:r>
              <a:rPr lang="es-ES" sz="2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comunicaciones a efectuar por la empresa al SEPE</a:t>
            </a:r>
            <a:endParaRPr lang="es-ES" sz="2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61547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95779" y="116632"/>
            <a:ext cx="864095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CONSIDERACIONES PREVIAS: </a:t>
            </a:r>
            <a:r>
              <a:rPr lang="es-ES" sz="2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tipos </a:t>
            </a:r>
            <a:r>
              <a:rPr lang="es-E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ERTE en relación con las prestaciones por desempleo.</a:t>
            </a: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CD32176-65D9-4359-8594-D1C589AFA430}" type="slidenum">
              <a:rPr lang="es-ES_tradnl" smtClean="0"/>
              <a:pPr/>
              <a:t>6</a:t>
            </a:fld>
            <a:endParaRPr lang="es-ES_tradnl" dirty="0"/>
          </a:p>
        </p:txBody>
      </p:sp>
      <p:sp>
        <p:nvSpPr>
          <p:cNvPr id="4" name="3 CuadroTexto"/>
          <p:cNvSpPr txBox="1"/>
          <p:nvPr/>
        </p:nvSpPr>
        <p:spPr>
          <a:xfrm>
            <a:off x="899592" y="1052736"/>
            <a:ext cx="756084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dirty="0">
                <a:solidFill>
                  <a:srgbClr val="002E54"/>
                </a:solidFill>
              </a:rPr>
              <a:t>En función de cómo se distribuyan los periodos de inactividad, </a:t>
            </a:r>
            <a:r>
              <a:rPr lang="es-ES" b="1" dirty="0" smtClean="0">
                <a:solidFill>
                  <a:srgbClr val="002E54"/>
                </a:solidFill>
              </a:rPr>
              <a:t>a los efectos del pago de las prestaciones</a:t>
            </a:r>
            <a:r>
              <a:rPr lang="es-ES" dirty="0" smtClean="0">
                <a:solidFill>
                  <a:srgbClr val="002E54"/>
                </a:solidFill>
              </a:rPr>
              <a:t>, el SEPE distingue </a:t>
            </a:r>
            <a:r>
              <a:rPr lang="es-ES" dirty="0">
                <a:solidFill>
                  <a:srgbClr val="002E54"/>
                </a:solidFill>
              </a:rPr>
              <a:t>tres </a:t>
            </a:r>
            <a:r>
              <a:rPr lang="es-ES" b="1" dirty="0">
                <a:solidFill>
                  <a:srgbClr val="002E54"/>
                </a:solidFill>
              </a:rPr>
              <a:t>tipos de ERTE</a:t>
            </a:r>
            <a:r>
              <a:rPr lang="es-ES" dirty="0">
                <a:solidFill>
                  <a:srgbClr val="002E54"/>
                </a:solidFill>
              </a:rPr>
              <a:t>:</a:t>
            </a:r>
          </a:p>
          <a:p>
            <a:pPr algn="just"/>
            <a:endParaRPr lang="es-ES" dirty="0">
              <a:solidFill>
                <a:srgbClr val="002E54"/>
              </a:solidFill>
            </a:endParaRPr>
          </a:p>
          <a:p>
            <a:pPr algn="just"/>
            <a:endParaRPr lang="es-ES" dirty="0">
              <a:solidFill>
                <a:srgbClr val="002E54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b="1" dirty="0" smtClean="0">
                <a:solidFill>
                  <a:srgbClr val="002E54"/>
                </a:solidFill>
              </a:rPr>
              <a:t>ERTEs </a:t>
            </a:r>
            <a:r>
              <a:rPr lang="es-ES" b="1" dirty="0">
                <a:solidFill>
                  <a:srgbClr val="002E54"/>
                </a:solidFill>
              </a:rPr>
              <a:t>de suspensión</a:t>
            </a:r>
            <a:r>
              <a:rPr lang="es-ES" dirty="0">
                <a:solidFill>
                  <a:srgbClr val="002E54"/>
                </a:solidFill>
              </a:rPr>
              <a:t>: se interrumpe la actividad por días completos (seguidos o intermitentes).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ES" dirty="0">
              <a:solidFill>
                <a:srgbClr val="002E54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b="1" dirty="0" smtClean="0">
                <a:solidFill>
                  <a:srgbClr val="002E54"/>
                </a:solidFill>
              </a:rPr>
              <a:t>ERTEs </a:t>
            </a:r>
            <a:r>
              <a:rPr lang="es-ES" b="1" dirty="0">
                <a:solidFill>
                  <a:srgbClr val="002E54"/>
                </a:solidFill>
              </a:rPr>
              <a:t>de reducción</a:t>
            </a:r>
            <a:r>
              <a:rPr lang="es-ES" dirty="0">
                <a:solidFill>
                  <a:srgbClr val="002E54"/>
                </a:solidFill>
              </a:rPr>
              <a:t>: se reduce la jornada diaria a prestar por el trabajador.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ES" dirty="0">
              <a:solidFill>
                <a:srgbClr val="002E54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b="1" dirty="0" smtClean="0">
                <a:solidFill>
                  <a:srgbClr val="002E54"/>
                </a:solidFill>
              </a:rPr>
              <a:t>ERTEs </a:t>
            </a:r>
            <a:r>
              <a:rPr lang="es-ES" b="1" dirty="0">
                <a:solidFill>
                  <a:srgbClr val="002E54"/>
                </a:solidFill>
              </a:rPr>
              <a:t>mixtos</a:t>
            </a:r>
            <a:r>
              <a:rPr lang="es-ES" dirty="0">
                <a:solidFill>
                  <a:srgbClr val="002E54"/>
                </a:solidFill>
              </a:rPr>
              <a:t>: </a:t>
            </a:r>
            <a:r>
              <a:rPr lang="es-ES" dirty="0" smtClean="0">
                <a:solidFill>
                  <a:srgbClr val="002E54"/>
                </a:solidFill>
              </a:rPr>
              <a:t>combina días </a:t>
            </a:r>
            <a:r>
              <a:rPr lang="es-ES" dirty="0">
                <a:solidFill>
                  <a:srgbClr val="002E54"/>
                </a:solidFill>
              </a:rPr>
              <a:t>completos de </a:t>
            </a:r>
            <a:r>
              <a:rPr lang="es-ES" dirty="0" smtClean="0">
                <a:solidFill>
                  <a:srgbClr val="002E54"/>
                </a:solidFill>
              </a:rPr>
              <a:t>actividad, de inactividad y de jornada reducida.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ES" dirty="0">
              <a:solidFill>
                <a:srgbClr val="002E54"/>
              </a:solidFill>
            </a:endParaRPr>
          </a:p>
          <a:p>
            <a:pPr algn="just"/>
            <a:endParaRPr lang="es-ES" dirty="0" smtClean="0">
              <a:solidFill>
                <a:srgbClr val="002E54"/>
              </a:solidFill>
            </a:endParaRPr>
          </a:p>
          <a:p>
            <a:pPr algn="just"/>
            <a:endParaRPr lang="es-ES" dirty="0">
              <a:solidFill>
                <a:srgbClr val="002E54"/>
              </a:solidFill>
            </a:endParaRPr>
          </a:p>
        </p:txBody>
      </p:sp>
      <p:sp>
        <p:nvSpPr>
          <p:cNvPr id="6" name="5 Explosión 1"/>
          <p:cNvSpPr/>
          <p:nvPr/>
        </p:nvSpPr>
        <p:spPr>
          <a:xfrm>
            <a:off x="323528" y="4553773"/>
            <a:ext cx="2536693" cy="1258985"/>
          </a:xfrm>
          <a:prstGeom prst="irregularSeal1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b="1" dirty="0" smtClean="0">
                <a:solidFill>
                  <a:srgbClr val="C00000"/>
                </a:solidFill>
              </a:rPr>
              <a:t>IMPORTANTE</a:t>
            </a:r>
            <a:r>
              <a:rPr lang="es-ES" sz="1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endParaRPr lang="es-ES_tradnl" sz="1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2843808" y="5157192"/>
            <a:ext cx="5400600" cy="923330"/>
          </a:xfrm>
          <a:prstGeom prst="rect">
            <a:avLst/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s-ES" b="1" dirty="0">
                <a:solidFill>
                  <a:srgbClr val="002E54"/>
                </a:solidFill>
              </a:rPr>
              <a:t>Todos los </a:t>
            </a:r>
            <a:r>
              <a:rPr lang="es-ES" b="1" dirty="0" smtClean="0">
                <a:solidFill>
                  <a:srgbClr val="002E54"/>
                </a:solidFill>
              </a:rPr>
              <a:t>ERTEs </a:t>
            </a:r>
            <a:r>
              <a:rPr lang="es-ES" b="1" dirty="0">
                <a:solidFill>
                  <a:srgbClr val="002E54"/>
                </a:solidFill>
              </a:rPr>
              <a:t>posteriores a 27 de junio son considerados de </a:t>
            </a:r>
            <a:r>
              <a:rPr lang="es-ES" b="1" dirty="0" smtClean="0">
                <a:solidFill>
                  <a:srgbClr val="002E54"/>
                </a:solidFill>
              </a:rPr>
              <a:t>suspensión a los efectos del pago de prestaciones.</a:t>
            </a:r>
            <a:endParaRPr lang="es-ES" dirty="0">
              <a:solidFill>
                <a:srgbClr val="002E5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2690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número de diapositiva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CD32176-65D9-4359-8594-D1C589AFA430}" type="slidenum">
              <a:rPr lang="es-ES_tradnl" smtClean="0"/>
              <a:pPr/>
              <a:t>7</a:t>
            </a:fld>
            <a:endParaRPr lang="es-ES_tradnl" dirty="0"/>
          </a:p>
        </p:txBody>
      </p:sp>
      <p:sp>
        <p:nvSpPr>
          <p:cNvPr id="3" name="2 CuadroTexto"/>
          <p:cNvSpPr txBox="1"/>
          <p:nvPr/>
        </p:nvSpPr>
        <p:spPr>
          <a:xfrm>
            <a:off x="827584" y="2725915"/>
            <a:ext cx="741682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b="1" i="1" dirty="0">
                <a:solidFill>
                  <a:schemeClr val="tx2">
                    <a:lumMod val="75000"/>
                  </a:schemeClr>
                </a:solidFill>
              </a:rPr>
              <a:t>Solicitud colectiva de prestaciones por desempleo derivadas de </a:t>
            </a:r>
            <a:r>
              <a:rPr lang="es-ES" sz="3600" b="1" i="1" dirty="0" smtClean="0">
                <a:solidFill>
                  <a:schemeClr val="tx2">
                    <a:lumMod val="75000"/>
                  </a:schemeClr>
                </a:solidFill>
              </a:rPr>
              <a:t>ERTEs </a:t>
            </a:r>
            <a:r>
              <a:rPr lang="es-ES" sz="3600" b="1" i="1" dirty="0">
                <a:solidFill>
                  <a:schemeClr val="tx2">
                    <a:lumMod val="75000"/>
                  </a:schemeClr>
                </a:solidFill>
              </a:rPr>
              <a:t>por COVID-19</a:t>
            </a:r>
          </a:p>
        </p:txBody>
      </p:sp>
    </p:spTree>
    <p:extLst>
      <p:ext uri="{BB962C8B-B14F-4D97-AF65-F5344CB8AC3E}">
        <p14:creationId xmlns:p14="http://schemas.microsoft.com/office/powerpoint/2010/main" xmlns="" val="1486294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79512" y="188640"/>
            <a:ext cx="864095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Tramitación de la solicitud colectiva de los nuevos ERTE</a:t>
            </a: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CD32176-65D9-4359-8594-D1C589AFA430}" type="slidenum">
              <a:rPr lang="es-ES_tradnl" smtClean="0"/>
              <a:pPr/>
              <a:t>8</a:t>
            </a:fld>
            <a:endParaRPr lang="es-ES_tradnl" dirty="0"/>
          </a:p>
        </p:txBody>
      </p:sp>
      <p:graphicFrame>
        <p:nvGraphicFramePr>
          <p:cNvPr id="6" name="5 Diagrama"/>
          <p:cNvGraphicFramePr/>
          <p:nvPr>
            <p:extLst>
              <p:ext uri="{D42A27DB-BD31-4B8C-83A1-F6EECF244321}">
                <p14:modId xmlns:p14="http://schemas.microsoft.com/office/powerpoint/2010/main" xmlns="" val="860825659"/>
              </p:ext>
            </p:extLst>
          </p:nvPr>
        </p:nvGraphicFramePr>
        <p:xfrm>
          <a:off x="647562" y="1124744"/>
          <a:ext cx="8028893" cy="489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786967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número de diapositiva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CD32176-65D9-4359-8594-D1C589AFA430}" type="slidenum">
              <a:rPr lang="es-ES_tradnl" smtClean="0"/>
              <a:pPr/>
              <a:t>9</a:t>
            </a:fld>
            <a:endParaRPr lang="es-ES_tradnl" dirty="0"/>
          </a:p>
        </p:txBody>
      </p:sp>
      <p:sp>
        <p:nvSpPr>
          <p:cNvPr id="3" name="2 CuadroTexto"/>
          <p:cNvSpPr txBox="1"/>
          <p:nvPr/>
        </p:nvSpPr>
        <p:spPr>
          <a:xfrm>
            <a:off x="755576" y="2780928"/>
            <a:ext cx="74168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i="1" dirty="0">
                <a:solidFill>
                  <a:schemeClr val="tx2">
                    <a:lumMod val="75000"/>
                  </a:schemeClr>
                </a:solidFill>
              </a:rPr>
              <a:t>Comunicación de actividad </a:t>
            </a:r>
            <a:r>
              <a:rPr lang="es-ES" sz="3200" b="1" i="1" dirty="0" smtClean="0">
                <a:solidFill>
                  <a:schemeClr val="tx2">
                    <a:lumMod val="75000"/>
                  </a:schemeClr>
                </a:solidFill>
              </a:rPr>
              <a:t>al SEPE </a:t>
            </a:r>
          </a:p>
          <a:p>
            <a:pPr algn="ctr"/>
            <a:r>
              <a:rPr lang="es-ES" sz="2400" i="1" dirty="0" smtClean="0">
                <a:solidFill>
                  <a:schemeClr val="tx2">
                    <a:lumMod val="75000"/>
                  </a:schemeClr>
                </a:solidFill>
              </a:rPr>
              <a:t>ERTEs </a:t>
            </a:r>
            <a:r>
              <a:rPr lang="es-ES" sz="2400" i="1" dirty="0">
                <a:solidFill>
                  <a:schemeClr val="tx2">
                    <a:lumMod val="75000"/>
                  </a:schemeClr>
                </a:solidFill>
              </a:rPr>
              <a:t>posteriores al 27 de Junio de 2020</a:t>
            </a:r>
          </a:p>
          <a:p>
            <a:pPr algn="ctr"/>
            <a:r>
              <a:rPr lang="es-ES" sz="2400" i="1" dirty="0" smtClean="0">
                <a:solidFill>
                  <a:schemeClr val="tx2">
                    <a:lumMod val="75000"/>
                  </a:schemeClr>
                </a:solidFill>
              </a:rPr>
              <a:t>ERTEs </a:t>
            </a:r>
            <a:r>
              <a:rPr lang="es-ES" sz="2400" i="1" dirty="0">
                <a:solidFill>
                  <a:schemeClr val="tx2">
                    <a:lumMod val="75000"/>
                  </a:schemeClr>
                </a:solidFill>
              </a:rPr>
              <a:t>anteriores al 27 de Junio de 2020 </a:t>
            </a:r>
          </a:p>
        </p:txBody>
      </p:sp>
    </p:spTree>
    <p:extLst>
      <p:ext uri="{BB962C8B-B14F-4D97-AF65-F5344CB8AC3E}">
        <p14:creationId xmlns:p14="http://schemas.microsoft.com/office/powerpoint/2010/main" xmlns="" val="1941782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cion_4_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INTERIO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olstic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Presentacion_4_3</Template>
  <TotalTime>1826</TotalTime>
  <Words>2177</Words>
  <Application>Microsoft Office PowerPoint</Application>
  <PresentationFormat>Presentación en pantalla (4:3)</PresentationFormat>
  <Paragraphs>300</Paragraphs>
  <Slides>22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22</vt:i4>
      </vt:variant>
    </vt:vector>
  </HeadingPairs>
  <TitlesOfParts>
    <vt:vector size="24" baseType="lpstr">
      <vt:lpstr>Presentacion_4_3</vt:lpstr>
      <vt:lpstr>INTERIOR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Diapositiva 22</vt:lpstr>
    </vt:vector>
  </TitlesOfParts>
  <Company>SPEE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INEM</dc:creator>
  <cp:lastModifiedBy>Usuario de Windows</cp:lastModifiedBy>
  <cp:revision>103</cp:revision>
  <dcterms:created xsi:type="dcterms:W3CDTF">2014-06-25T11:41:06Z</dcterms:created>
  <dcterms:modified xsi:type="dcterms:W3CDTF">2020-07-28T00:47:31Z</dcterms:modified>
</cp:coreProperties>
</file>